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4" r:id="rId1"/>
  </p:sldMasterIdLst>
  <p:notesMasterIdLst>
    <p:notesMasterId r:id="rId35"/>
  </p:notesMasterIdLst>
  <p:handoutMasterIdLst>
    <p:handoutMasterId r:id="rId36"/>
  </p:handoutMasterIdLst>
  <p:sldIdLst>
    <p:sldId id="547" r:id="rId2"/>
    <p:sldId id="548" r:id="rId3"/>
    <p:sldId id="655" r:id="rId4"/>
    <p:sldId id="660" r:id="rId5"/>
    <p:sldId id="661" r:id="rId6"/>
    <p:sldId id="657" r:id="rId7"/>
    <p:sldId id="658" r:id="rId8"/>
    <p:sldId id="659" r:id="rId9"/>
    <p:sldId id="642" r:id="rId10"/>
    <p:sldId id="643" r:id="rId11"/>
    <p:sldId id="644" r:id="rId12"/>
    <p:sldId id="646" r:id="rId13"/>
    <p:sldId id="647" r:id="rId14"/>
    <p:sldId id="648" r:id="rId15"/>
    <p:sldId id="649" r:id="rId16"/>
    <p:sldId id="596" r:id="rId17"/>
    <p:sldId id="597" r:id="rId18"/>
    <p:sldId id="598" r:id="rId19"/>
    <p:sldId id="599" r:id="rId20"/>
    <p:sldId id="577" r:id="rId21"/>
    <p:sldId id="604" r:id="rId22"/>
    <p:sldId id="605" r:id="rId23"/>
    <p:sldId id="606" r:id="rId24"/>
    <p:sldId id="608" r:id="rId25"/>
    <p:sldId id="609" r:id="rId26"/>
    <p:sldId id="639" r:id="rId27"/>
    <p:sldId id="640" r:id="rId28"/>
    <p:sldId id="641" r:id="rId29"/>
    <p:sldId id="663" r:id="rId30"/>
    <p:sldId id="662" r:id="rId31"/>
    <p:sldId id="664" r:id="rId32"/>
    <p:sldId id="665" r:id="rId33"/>
    <p:sldId id="574" r:id="rId3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2CD"/>
    <a:srgbClr val="FFCC00"/>
    <a:srgbClr val="CC3300"/>
    <a:srgbClr val="187534"/>
    <a:srgbClr val="ED18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9347" autoAdjust="0"/>
  </p:normalViewPr>
  <p:slideViewPr>
    <p:cSldViewPr>
      <p:cViewPr varScale="1">
        <p:scale>
          <a:sx n="104" d="100"/>
          <a:sy n="104" d="100"/>
        </p:scale>
        <p:origin x="-1824" y="-96"/>
      </p:cViewPr>
      <p:guideLst>
        <p:guide orient="horz" pos="768"/>
        <p:guide pos="2880"/>
      </p:guideLst>
    </p:cSldViewPr>
  </p:slideViewPr>
  <p:outlineViewPr>
    <p:cViewPr>
      <p:scale>
        <a:sx n="33" d="100"/>
        <a:sy n="33" d="100"/>
      </p:scale>
      <p:origin x="150" y="408"/>
    </p:cViewPr>
  </p:outlineViewPr>
  <p:notesTextViewPr>
    <p:cViewPr>
      <p:scale>
        <a:sx n="100" d="100"/>
        <a:sy n="100" d="100"/>
      </p:scale>
      <p:origin x="0" y="0"/>
    </p:cViewPr>
  </p:notesTextViewPr>
  <p:sorterViewPr>
    <p:cViewPr>
      <p:scale>
        <a:sx n="100" d="100"/>
        <a:sy n="100" d="100"/>
      </p:scale>
      <p:origin x="0" y="142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972561" y="0"/>
            <a:ext cx="3037840" cy="464820"/>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972561" y="8831580"/>
            <a:ext cx="3037840" cy="464820"/>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algn="r">
              <a:defRPr sz="1200"/>
            </a:lvl1pPr>
          </a:lstStyle>
          <a:p>
            <a:fld id="{8FDF9071-9B95-4AA7-8817-93509FDE4422}" type="slidenum">
              <a:rPr lang="en-US"/>
              <a:pPr/>
              <a:t>‹#›</a:t>
            </a:fld>
            <a:endParaRPr lang="en-US"/>
          </a:p>
        </p:txBody>
      </p:sp>
    </p:spTree>
    <p:extLst>
      <p:ext uri="{BB962C8B-B14F-4D97-AF65-F5344CB8AC3E}">
        <p14:creationId xmlns:p14="http://schemas.microsoft.com/office/powerpoint/2010/main" val="2074111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3972561" y="0"/>
            <a:ext cx="3037840" cy="464820"/>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3972561" y="8831580"/>
            <a:ext cx="3037840" cy="464820"/>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algn="r">
              <a:defRPr sz="1200"/>
            </a:lvl1pPr>
          </a:lstStyle>
          <a:p>
            <a:fld id="{BF964AE4-5C29-450F-8503-7837CDFCB87B}" type="slidenum">
              <a:rPr lang="en-US"/>
              <a:pPr/>
              <a:t>‹#›</a:t>
            </a:fld>
            <a:endParaRPr lang="en-US"/>
          </a:p>
        </p:txBody>
      </p:sp>
    </p:spTree>
    <p:extLst>
      <p:ext uri="{BB962C8B-B14F-4D97-AF65-F5344CB8AC3E}">
        <p14:creationId xmlns:p14="http://schemas.microsoft.com/office/powerpoint/2010/main" val="317282546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3A7B995-83AE-4221-88B7-C80C3B2F3B3F}"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964AE4-5C29-450F-8503-7837CDFCB87B}"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964AE4-5C29-450F-8503-7837CDFCB87B}"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964AE4-5C29-450F-8503-7837CDFCB87B}"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964AE4-5C29-450F-8503-7837CDFCB87B}"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964AE4-5C29-450F-8503-7837CDFCB87B}"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smtClean="0"/>
          </a:p>
        </p:txBody>
      </p:sp>
      <p:sp>
        <p:nvSpPr>
          <p:cNvPr id="34820" name="Slide Number Placeholder 3"/>
          <p:cNvSpPr>
            <a:spLocks noGrp="1"/>
          </p:cNvSpPr>
          <p:nvPr>
            <p:ph type="sldNum" sz="quarter" idx="5"/>
          </p:nvPr>
        </p:nvSpPr>
        <p:spPr>
          <a:noFill/>
        </p:spPr>
        <p:txBody>
          <a:bodyPr/>
          <a:lstStyle/>
          <a:p>
            <a:fld id="{29464EB4-4E2A-45B8-8BA6-7C8EC31878BD}"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3CBA3C83-91B3-472D-B428-5430D195E8F2}" type="datetime6">
              <a:rPr lang="en-US" smtClean="0"/>
              <a:pPr/>
              <a:t>March 15</a:t>
            </a:fld>
            <a:endParaRPr lang="en-US"/>
          </a:p>
        </p:txBody>
      </p:sp>
      <p:sp>
        <p:nvSpPr>
          <p:cNvPr id="10"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fld id="{011E3EA1-9353-481D-85DD-D847F52A05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p:txBody>
          <a:bodyPr/>
          <a:lstStyle>
            <a:lvl1pPr>
              <a:defRPr/>
            </a:lvl1pPr>
          </a:lstStyle>
          <a:p>
            <a:fld id="{81B49B7E-7779-442A-9B85-18332BA0AA58}" type="slidenum">
              <a:rPr lang="en-US" smtClean="0"/>
              <a:pPr/>
              <a:t>‹#›</a:t>
            </a:fld>
            <a:endParaRPr lang="en-US"/>
          </a:p>
        </p:txBody>
      </p:sp>
      <p:pic>
        <p:nvPicPr>
          <p:cNvPr id="7" name="Picture 5" descr="torch-color.png"/>
          <p:cNvPicPr>
            <a:picLocks noChangeAspect="1"/>
          </p:cNvPicPr>
          <p:nvPr/>
        </p:nvPicPr>
        <p:blipFill>
          <a:blip r:embed="rId2" cstate="print"/>
          <a:srcRect/>
          <a:stretch>
            <a:fillRect/>
          </a:stretch>
        </p:blipFill>
        <p:spPr bwMode="auto">
          <a:xfrm>
            <a:off x="304800" y="5562600"/>
            <a:ext cx="252413" cy="996950"/>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rgbClr val="00337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rgbClr val="3D9833"/>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a:xfrm rot="5400000">
            <a:off x="6011863" y="144462"/>
            <a:ext cx="533400" cy="244475"/>
          </a:xfrm>
        </p:spPr>
        <p:txBody>
          <a:bodyPr/>
          <a:lstStyle>
            <a:lvl1pPr>
              <a:defRPr/>
            </a:lvl1pPr>
          </a:lstStyle>
          <a:p>
            <a:fld id="{64B2169D-F035-47B0-979E-E8AB746D570F}" type="slidenum">
              <a:rPr lang="en-US" smtClean="0"/>
              <a:pPr/>
              <a:t>‹#›</a:t>
            </a:fld>
            <a:endParaRPr lang="en-US"/>
          </a:p>
        </p:txBody>
      </p:sp>
      <p:pic>
        <p:nvPicPr>
          <p:cNvPr id="10" name="Picture 5" descr="torch-color.png"/>
          <p:cNvPicPr>
            <a:picLocks noChangeAspect="1"/>
          </p:cNvPicPr>
          <p:nvPr/>
        </p:nvPicPr>
        <p:blipFill>
          <a:blip r:embed="rId2" cstate="print"/>
          <a:srcRect/>
          <a:stretch>
            <a:fillRect/>
          </a:stretch>
        </p:blipFill>
        <p:spPr bwMode="auto">
          <a:xfrm>
            <a:off x="228600" y="5638800"/>
            <a:ext cx="252413" cy="996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chor="b"/>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0" y="1279525"/>
            <a:ext cx="533400" cy="244475"/>
          </a:xfrm>
        </p:spPr>
        <p:txBody>
          <a:bodyPr/>
          <a:lstStyle>
            <a:lvl1pPr>
              <a:defRPr>
                <a:solidFill>
                  <a:srgbClr val="FFFFFF"/>
                </a:solidFill>
              </a:defRPr>
            </a:lvl1pPr>
          </a:lstStyle>
          <a:p>
            <a:fld id="{13659386-D1ED-4FD0-AC72-89460F96EBDB}" type="slidenum">
              <a:rPr lang="en-US" smtClean="0"/>
              <a:pPr/>
              <a:t>‹#›</a:t>
            </a:fld>
            <a:endParaRPr lang="en-US"/>
          </a:p>
        </p:txBody>
      </p:sp>
      <p:pic>
        <p:nvPicPr>
          <p:cNvPr id="7"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latin typeface="Cambria"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C1624560-E40E-4903-9F9F-E4BCF8D937A8}" type="slidenum">
              <a:rPr lang="en-US" smtClean="0"/>
              <a:pPr/>
              <a:t>‹#›</a:t>
            </a:fld>
            <a:endParaRPr lang="en-US"/>
          </a:p>
        </p:txBody>
      </p:sp>
      <p:pic>
        <p:nvPicPr>
          <p:cNvPr id="10"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9"/>
          <p:cNvSpPr>
            <a:spLocks noGrp="1"/>
          </p:cNvSpPr>
          <p:nvPr>
            <p:ph type="sldNum" sz="quarter" idx="11"/>
          </p:nvPr>
        </p:nvSpPr>
        <p:spPr>
          <a:xfrm>
            <a:off x="0" y="1279525"/>
            <a:ext cx="533400" cy="244475"/>
          </a:xfrm>
        </p:spPr>
        <p:txBody>
          <a:bodyPr rtlCol="0"/>
          <a:lstStyle>
            <a:lvl1pPr>
              <a:defRPr/>
            </a:lvl1pPr>
          </a:lstStyle>
          <a:p>
            <a:fld id="{85BAE7BB-297B-4291-A0AA-A86AE7945B06}" type="slidenum">
              <a:rPr lang="en-US" smtClean="0"/>
              <a:pPr/>
              <a:t>‹#›</a:t>
            </a:fld>
            <a:endParaRPr lang="en-US"/>
          </a:p>
        </p:txBody>
      </p:sp>
      <p:pic>
        <p:nvPicPr>
          <p:cNvPr id="8"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atin typeface="Cambria" pitchFamily="18" charset="0"/>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rgbClr val="C13828"/>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B59B0C"/>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8" name="Slide Number Placeholder 11"/>
          <p:cNvSpPr>
            <a:spLocks noGrp="1"/>
          </p:cNvSpPr>
          <p:nvPr>
            <p:ph type="sldNum" sz="quarter" idx="11"/>
          </p:nvPr>
        </p:nvSpPr>
        <p:spPr/>
        <p:txBody>
          <a:bodyPr rtlCol="0"/>
          <a:lstStyle>
            <a:lvl1pPr>
              <a:defRPr/>
            </a:lvl1pPr>
          </a:lstStyle>
          <a:p>
            <a:fld id="{298C5A16-3E60-401B-9C0C-FB3C5B9EEA62}" type="slidenum">
              <a:rPr lang="en-US" smtClean="0"/>
              <a:pPr/>
              <a:t>‹#›</a:t>
            </a:fld>
            <a:endParaRPr lang="en-US"/>
          </a:p>
        </p:txBody>
      </p:sp>
      <p:pic>
        <p:nvPicPr>
          <p:cNvPr id="10"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torch-color.png"/>
          <p:cNvPicPr>
            <a:picLocks noChangeAspect="1"/>
          </p:cNvPicPr>
          <p:nvPr/>
        </p:nvPicPr>
        <p:blipFill>
          <a:blip r:embed="rId2" cstate="print"/>
          <a:srcRect/>
          <a:stretch>
            <a:fillRect/>
          </a:stretch>
        </p:blipFill>
        <p:spPr bwMode="auto">
          <a:xfrm>
            <a:off x="304800" y="5181600"/>
            <a:ext cx="365125" cy="1439863"/>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6" name="Slide Number Placeholder 4"/>
          <p:cNvSpPr>
            <a:spLocks noGrp="1"/>
          </p:cNvSpPr>
          <p:nvPr>
            <p:ph type="sldNum" sz="quarter" idx="12"/>
          </p:nvPr>
        </p:nvSpPr>
        <p:spPr>
          <a:xfrm>
            <a:off x="0" y="1279525"/>
            <a:ext cx="533400" cy="244475"/>
          </a:xfrm>
        </p:spPr>
        <p:txBody>
          <a:bodyPr/>
          <a:lstStyle>
            <a:lvl1pPr>
              <a:defRPr>
                <a:solidFill>
                  <a:srgbClr val="FFFFFF"/>
                </a:solidFill>
              </a:defRPr>
            </a:lvl1pPr>
          </a:lstStyle>
          <a:p>
            <a:fld id="{0F4E5255-880B-4FF9-9060-54BB171087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BD25E8B-50B5-42DE-B5DA-29B77D63F04D}" type="slidenum">
              <a:rPr lang="en-US" smtClean="0"/>
              <a:pPr/>
              <a:t>‹#›</a:t>
            </a:fld>
            <a:endParaRPr lang="en-US"/>
          </a:p>
        </p:txBody>
      </p:sp>
      <p:pic>
        <p:nvPicPr>
          <p:cNvPr id="5"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22"/>
          <p:cNvSpPr>
            <a:spLocks noGrp="1"/>
          </p:cNvSpPr>
          <p:nvPr>
            <p:ph type="sldNum" sz="quarter" idx="12"/>
          </p:nvPr>
        </p:nvSpPr>
        <p:spPr/>
        <p:txBody>
          <a:bodyPr/>
          <a:lstStyle>
            <a:lvl1pPr>
              <a:defRPr/>
            </a:lvl1pPr>
          </a:lstStyle>
          <a:p>
            <a:fld id="{320D1FE1-3788-4887-9BB5-D39FC4B49CF1}" type="slidenum">
              <a:rPr lang="en-US" smtClean="0"/>
              <a:pPr/>
              <a:t>‹#›</a:t>
            </a:fld>
            <a:endParaRPr lang="en-US"/>
          </a:p>
        </p:txBody>
      </p:sp>
      <p:pic>
        <p:nvPicPr>
          <p:cNvPr id="8" name="Picture 5" descr="torch-color.png"/>
          <p:cNvPicPr>
            <a:picLocks noChangeAspect="1"/>
          </p:cNvPicPr>
          <p:nvPr/>
        </p:nvPicPr>
        <p:blipFill>
          <a:blip r:embed="rId2" cstate="print"/>
          <a:srcRect/>
          <a:stretch>
            <a:fillRect/>
          </a:stretch>
        </p:blipFill>
        <p:spPr bwMode="auto">
          <a:xfrm>
            <a:off x="8382000" y="5562600"/>
            <a:ext cx="252413" cy="996950"/>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atin typeface="Cambria" pitchFamily="18" charset="0"/>
              </a:defRPr>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no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12504444-4DF1-4F92-9F6D-FAC319C9BE9F}" type="slidenum">
              <a:rPr lang="en-US" smtClean="0"/>
              <a:pPr/>
              <a:t>‹#›</a:t>
            </a:fld>
            <a:endParaRPr lang="en-US"/>
          </a:p>
        </p:txBody>
      </p:sp>
      <p:pic>
        <p:nvPicPr>
          <p:cNvPr id="12" name="Picture 5" descr="torch-color.png"/>
          <p:cNvPicPr>
            <a:picLocks noChangeAspect="1"/>
          </p:cNvPicPr>
          <p:nvPr/>
        </p:nvPicPr>
        <p:blipFill>
          <a:blip r:embed="rId2" cstate="print"/>
          <a:srcRect/>
          <a:stretch>
            <a:fillRect/>
          </a:stretch>
        </p:blipFill>
        <p:spPr bwMode="auto">
          <a:xfrm>
            <a:off x="609600" y="5638800"/>
            <a:ext cx="252413" cy="996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fld id="{172585CE-7A09-4A46-98DD-EE3F2B3C75CB}" type="datetime6">
              <a:rPr lang="en-US" smtClean="0"/>
              <a:pPr/>
              <a:t>March 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066800"/>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fld id="{5BD25E8B-50B5-42DE-B5DA-29B77D63F0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mcds.dese.mo.gov/Pages/default.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dese.mo.gov/divadm/finance/topicsandprocedures/documents/sf-InclementWeather.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dese.mo.gov/sites/default/files/SummerSchoolHandbook.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Jennifer.Jordan@dese.mo.gov" TargetMode="External"/><Relationship Id="rId2" Type="http://schemas.openxmlformats.org/officeDocument/2006/relationships/hyperlink" Target="mailto:Roger.Dorson@dese.mo.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ese.mo.gov/sites/default/files/am/documents/FAS-14-01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ese.mo.gov/sites/default/files/fas-FY16DVMCalculatio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43038" y="985838"/>
            <a:ext cx="7239000" cy="1444625"/>
          </a:xfrm>
        </p:spPr>
        <p:txBody>
          <a:bodyPr/>
          <a:lstStyle/>
          <a:p>
            <a:pPr algn="ctr">
              <a:defRPr/>
            </a:pPr>
            <a:r>
              <a:rPr lang="en-US" sz="4800" b="1" dirty="0" smtClean="0">
                <a:effectLst>
                  <a:outerShdw blurRad="38100" dist="38100" dir="2700000" algn="tl">
                    <a:srgbClr val="000000">
                      <a:alpha val="43137"/>
                    </a:srgbClr>
                  </a:outerShdw>
                </a:effectLst>
              </a:rPr>
              <a:t>School Finance Topics</a:t>
            </a:r>
            <a:endParaRPr lang="en-US" sz="4800" b="1"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52400" y="2819400"/>
            <a:ext cx="8991600" cy="2438400"/>
          </a:xfrm>
        </p:spPr>
        <p:txBody>
          <a:bodyPr>
            <a:normAutofit/>
          </a:bodyPr>
          <a:lstStyle/>
          <a:p>
            <a:pPr algn="ctr">
              <a:defRPr/>
            </a:pPr>
            <a:r>
              <a:rPr lang="en-US" sz="2400" b="1" dirty="0" smtClean="0">
                <a:effectLst>
                  <a:outerShdw blurRad="38100" dist="38100" dir="2700000" algn="tl">
                    <a:srgbClr val="000000">
                      <a:alpha val="43137"/>
                    </a:srgbClr>
                  </a:outerShdw>
                </a:effectLst>
                <a:latin typeface="+mj-lt"/>
              </a:rPr>
              <a:t>Presented By:</a:t>
            </a:r>
          </a:p>
          <a:p>
            <a:pPr algn="ctr">
              <a:defRPr/>
            </a:pPr>
            <a:r>
              <a:rPr lang="en-US" sz="2400" b="1" dirty="0" smtClean="0">
                <a:effectLst>
                  <a:outerShdw blurRad="38100" dist="38100" dir="2700000" algn="tl">
                    <a:srgbClr val="000000">
                      <a:alpha val="43137"/>
                    </a:srgbClr>
                  </a:outerShdw>
                </a:effectLst>
                <a:latin typeface="+mj-lt"/>
              </a:rPr>
              <a:t>Roger Dorson ~ Coordinator, School Financial and </a:t>
            </a:r>
          </a:p>
          <a:p>
            <a:pPr algn="ctr">
              <a:defRPr/>
            </a:pPr>
            <a:r>
              <a:rPr lang="en-US" sz="2400" b="1" dirty="0" smtClean="0">
                <a:effectLst>
                  <a:outerShdw blurRad="38100" dist="38100" dir="2700000" algn="tl">
                    <a:srgbClr val="000000">
                      <a:alpha val="43137"/>
                    </a:srgbClr>
                  </a:outerShdw>
                </a:effectLst>
                <a:latin typeface="+mj-lt"/>
              </a:rPr>
              <a:t>Administrative Services   </a:t>
            </a:r>
          </a:p>
          <a:p>
            <a:pPr algn="ctr">
              <a:defRPr/>
            </a:pPr>
            <a:endParaRPr lang="en-US" sz="2400" b="1" dirty="0">
              <a:effectLst>
                <a:outerShdw blurRad="38100" dist="38100" dir="2700000" algn="tl">
                  <a:srgbClr val="000000">
                    <a:alpha val="43137"/>
                  </a:srgbClr>
                </a:outerShdw>
              </a:effectLst>
              <a:latin typeface="+mj-lt"/>
            </a:endParaRPr>
          </a:p>
          <a:p>
            <a:pPr algn="ctr">
              <a:defRPr/>
            </a:pPr>
            <a:r>
              <a:rPr lang="en-US" sz="2400" b="1" dirty="0" smtClean="0">
                <a:effectLst>
                  <a:outerShdw blurRad="38100" dist="38100" dir="2700000" algn="tl">
                    <a:srgbClr val="000000">
                      <a:alpha val="43137"/>
                    </a:srgbClr>
                  </a:outerShdw>
                </a:effectLst>
                <a:latin typeface="+mj-lt"/>
              </a:rPr>
              <a:t>Jennifer Jordan</a:t>
            </a: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latin typeface="+mj-lt"/>
              </a:rPr>
              <a:t> Director, School Finance</a:t>
            </a:r>
          </a:p>
          <a:p>
            <a:pPr algn="ctr">
              <a:defRPr/>
            </a:pPr>
            <a:endParaRPr lang="en-US" sz="2400" dirty="0" smtClean="0">
              <a:effectLst>
                <a:outerShdw blurRad="38100" dist="38100" dir="2700000" algn="tl">
                  <a:srgbClr val="000000">
                    <a:alpha val="43137"/>
                  </a:srgbClr>
                </a:outerShdw>
              </a:effectLst>
              <a:latin typeface="+mj-lt"/>
            </a:endParaRPr>
          </a:p>
        </p:txBody>
      </p:sp>
      <p:sp>
        <p:nvSpPr>
          <p:cNvPr id="5" name="Rectangle 4"/>
          <p:cNvSpPr/>
          <p:nvPr/>
        </p:nvSpPr>
        <p:spPr>
          <a:xfrm>
            <a:off x="2514600" y="6019800"/>
            <a:ext cx="5181600" cy="683264"/>
          </a:xfrm>
          <a:prstGeom prst="rect">
            <a:avLst/>
          </a:prstGeom>
        </p:spPr>
        <p:txBody>
          <a:bodyPr wrap="square">
            <a:spAutoFit/>
          </a:bodyPr>
          <a:lstStyle/>
          <a:p>
            <a:pPr>
              <a:lnSpc>
                <a:spcPct val="80000"/>
              </a:lnSpc>
              <a:defRPr/>
            </a:pPr>
            <a:r>
              <a:rPr lang="en-US" dirty="0" smtClean="0">
                <a:latin typeface="+mn-lt"/>
              </a:rPr>
              <a:t>Missouri Department</a:t>
            </a:r>
            <a:br>
              <a:rPr lang="en-US" dirty="0" smtClean="0">
                <a:latin typeface="+mn-lt"/>
              </a:rPr>
            </a:br>
            <a:r>
              <a:rPr lang="en-US" dirty="0" smtClean="0">
                <a:latin typeface="+mn-lt"/>
              </a:rPr>
              <a:t>of Elementary and Secondary Education</a:t>
            </a:r>
          </a:p>
        </p:txBody>
      </p:sp>
      <p:sp>
        <p:nvSpPr>
          <p:cNvPr id="6" name="Rectangle 5"/>
          <p:cNvSpPr/>
          <p:nvPr/>
        </p:nvSpPr>
        <p:spPr>
          <a:xfrm>
            <a:off x="152400" y="6172200"/>
            <a:ext cx="1856406" cy="400110"/>
          </a:xfrm>
          <a:prstGeom prst="rect">
            <a:avLst/>
          </a:prstGeom>
        </p:spPr>
        <p:txBody>
          <a:bodyPr wrap="square">
            <a:spAutoFit/>
          </a:bodyPr>
          <a:lstStyle/>
          <a:p>
            <a:pPr algn="ctr"/>
            <a:r>
              <a:rPr lang="en-US" sz="2000" dirty="0" smtClean="0">
                <a:latin typeface="+mn-lt"/>
              </a:rPr>
              <a:t>March 2015</a:t>
            </a:r>
            <a:endParaRPr lang="en-US" sz="20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C Funding Estimates</a:t>
            </a:r>
          </a:p>
        </p:txBody>
      </p:sp>
      <p:sp>
        <p:nvSpPr>
          <p:cNvPr id="3" name="Content Placeholder 2"/>
          <p:cNvSpPr>
            <a:spLocks noGrp="1"/>
          </p:cNvSpPr>
          <p:nvPr>
            <p:ph sz="quarter" idx="1"/>
          </p:nvPr>
        </p:nvSpPr>
        <p:spPr/>
        <p:txBody>
          <a:bodyPr/>
          <a:lstStyle/>
          <a:p>
            <a:r>
              <a:rPr lang="en-US" dirty="0" smtClean="0"/>
              <a:t>2015-2016 Prop C Estimate</a:t>
            </a:r>
          </a:p>
          <a:p>
            <a:r>
              <a:rPr lang="en-US" sz="2000" dirty="0"/>
              <a:t>The Governor’s Budget has projected an increase in Proposition C revenue for the </a:t>
            </a:r>
            <a:r>
              <a:rPr lang="en-US" sz="2000" dirty="0" smtClean="0"/>
              <a:t>2015-16 </a:t>
            </a:r>
            <a:r>
              <a:rPr lang="en-US" sz="2000" dirty="0"/>
              <a:t>fiscal </a:t>
            </a:r>
            <a:r>
              <a:rPr lang="en-US" sz="2000" dirty="0" smtClean="0"/>
              <a:t>year.  The 2015-16 </a:t>
            </a:r>
            <a:r>
              <a:rPr lang="en-US" sz="2000" dirty="0"/>
              <a:t>Proposition C Sales Tax payment will be paid on the </a:t>
            </a:r>
            <a:r>
              <a:rPr lang="en-US" sz="2000" dirty="0" smtClean="0"/>
              <a:t>2014-15 </a:t>
            </a:r>
            <a:r>
              <a:rPr lang="en-US" sz="2000" dirty="0"/>
              <a:t>weighted average daily attendance (WADA).</a:t>
            </a:r>
          </a:p>
          <a:p>
            <a:r>
              <a:rPr lang="en-US" sz="2000" dirty="0" smtClean="0"/>
              <a:t>With </a:t>
            </a:r>
            <a:r>
              <a:rPr lang="en-US" sz="2000" dirty="0"/>
              <a:t>statewide ADA basically holding constant and the assumption that summer school will do the same, it is predicted that Proposition C Payment WADA will be in the vicinity of </a:t>
            </a:r>
            <a:r>
              <a:rPr lang="en-US" sz="2000" dirty="0" smtClean="0"/>
              <a:t>903,000 </a:t>
            </a:r>
            <a:r>
              <a:rPr lang="en-US" sz="2000" dirty="0"/>
              <a:t>in </a:t>
            </a:r>
            <a:r>
              <a:rPr lang="en-US" sz="2000" dirty="0" smtClean="0"/>
              <a:t>FY15.</a:t>
            </a:r>
            <a:r>
              <a:rPr lang="en-US" sz="2000" dirty="0"/>
              <a:t>  If the Revenue Estimate of </a:t>
            </a:r>
            <a:r>
              <a:rPr lang="en-US" sz="2000" dirty="0" smtClean="0"/>
              <a:t>$848,739,000 </a:t>
            </a:r>
            <a:r>
              <a:rPr lang="en-US" sz="2000" dirty="0"/>
              <a:t>is achieved, it would mean a WADA payment of approximately </a:t>
            </a:r>
            <a:r>
              <a:rPr lang="en-US" sz="2000" dirty="0" smtClean="0"/>
              <a:t>$939. </a:t>
            </a:r>
            <a:r>
              <a:rPr lang="en-US" sz="2000" dirty="0"/>
              <a:t>While it appears this level of collection is achievable, caution should be used as determination of budget estimates are made. </a:t>
            </a:r>
          </a:p>
          <a:p>
            <a:pPr lvl="1"/>
            <a:endParaRPr lang="en-US" sz="2000" dirty="0"/>
          </a:p>
        </p:txBody>
      </p:sp>
    </p:spTree>
    <p:extLst>
      <p:ext uri="{BB962C8B-B14F-4D97-AF65-F5344CB8AC3E}">
        <p14:creationId xmlns:p14="http://schemas.microsoft.com/office/powerpoint/2010/main" val="292302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C Funding Estimates</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263459185"/>
              </p:ext>
            </p:extLst>
          </p:nvPr>
        </p:nvGraphicFramePr>
        <p:xfrm>
          <a:off x="990600" y="2590800"/>
          <a:ext cx="6781799" cy="3429000"/>
        </p:xfrm>
        <a:graphic>
          <a:graphicData uri="http://schemas.openxmlformats.org/drawingml/2006/table">
            <a:tbl>
              <a:tblPr firstRow="1" firstCol="1" bandRow="1">
                <a:tableStyleId>{5C22544A-7EE6-4342-B048-85BDC9FD1C3A}</a:tableStyleId>
              </a:tblPr>
              <a:tblGrid>
                <a:gridCol w="1050701"/>
                <a:gridCol w="2005884"/>
                <a:gridCol w="1910366"/>
                <a:gridCol w="1814848"/>
              </a:tblGrid>
              <a:tr h="381000">
                <a:tc>
                  <a:txBody>
                    <a:bodyPr/>
                    <a:lstStyle/>
                    <a:p>
                      <a:pPr marL="0" marR="0" algn="ctr" fontAlgn="base" hangingPunct="0">
                        <a:spcBef>
                          <a:spcPts val="0"/>
                        </a:spcBef>
                        <a:spcAft>
                          <a:spcPts val="0"/>
                        </a:spcAft>
                      </a:pPr>
                      <a:r>
                        <a:rPr lang="en-US" sz="1400" dirty="0">
                          <a:effectLst/>
                        </a:rPr>
                        <a:t>  Year</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Dollars Distributed</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WADA</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WADA Payment </a:t>
                      </a:r>
                      <a:endParaRPr lang="en-US" sz="140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2006-07</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$784,900,800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915,941.2936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857</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2007-08</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$772,820,015</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914,272.3027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845 </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2008-09</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$730,325,406</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908,284.1060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804 </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2009-10</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$695,120,132</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910,040.6792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764 </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2010-11</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$711,615,172</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915,272.7157 </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777 </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a:effectLst/>
                        </a:rPr>
                        <a:t>2011-12</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$749,703,272</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a:effectLst/>
                        </a:rPr>
                        <a:t>   901,439.5600</a:t>
                      </a:r>
                      <a:endParaRPr lang="en-US" sz="140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a:t>
                      </a:r>
                      <a:r>
                        <a:rPr lang="en-US" sz="1400" dirty="0" smtClean="0">
                          <a:effectLst/>
                        </a:rPr>
                        <a:t>832</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dirty="0">
                          <a:effectLst/>
                        </a:rPr>
                        <a:t>2012-13</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$751,559,817</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a:effectLst/>
                        </a:rPr>
                        <a:t>   899,756.8400</a:t>
                      </a:r>
                      <a:endParaRPr lang="en-US" sz="1400" dirty="0">
                        <a:effectLst/>
                        <a:latin typeface="Times New Roman"/>
                        <a:ea typeface="Times New Roman"/>
                      </a:endParaRPr>
                    </a:p>
                  </a:txBody>
                  <a:tcPr marL="68580" marR="68580" marT="0" marB="0" anchor="b"/>
                </a:tc>
                <a:tc>
                  <a:txBody>
                    <a:bodyPr/>
                    <a:lstStyle/>
                    <a:p>
                      <a:pPr marL="0" marR="0" algn="ctr" fontAlgn="base" hangingPunct="0">
                        <a:spcBef>
                          <a:spcPts val="0"/>
                        </a:spcBef>
                        <a:spcAft>
                          <a:spcPts val="0"/>
                        </a:spcAft>
                      </a:pPr>
                      <a:r>
                        <a:rPr lang="en-US" sz="1400" dirty="0" smtClean="0">
                          <a:effectLst/>
                        </a:rPr>
                        <a:t>$835   </a:t>
                      </a:r>
                      <a:endParaRPr lang="en-US" sz="1400" dirty="0">
                        <a:effectLst/>
                        <a:latin typeface="Times New Roman"/>
                        <a:ea typeface="Times New Roman"/>
                      </a:endParaRPr>
                    </a:p>
                  </a:txBody>
                  <a:tcPr marL="68580" marR="68580" marT="0" marB="0" anchor="b"/>
                </a:tc>
              </a:tr>
              <a:tr h="381000">
                <a:tc>
                  <a:txBody>
                    <a:bodyPr/>
                    <a:lstStyle/>
                    <a:p>
                      <a:pPr marL="0" marR="0" algn="ctr" fontAlgn="base" hangingPunct="0">
                        <a:spcBef>
                          <a:spcPts val="0"/>
                        </a:spcBef>
                        <a:spcAft>
                          <a:spcPts val="0"/>
                        </a:spcAft>
                      </a:pPr>
                      <a:r>
                        <a:rPr lang="en-US" sz="1400" b="0" dirty="0" smtClean="0">
                          <a:effectLst/>
                          <a:latin typeface="+mn-lt"/>
                          <a:ea typeface="Times New Roman"/>
                        </a:rPr>
                        <a:t>2013-14</a:t>
                      </a:r>
                      <a:endParaRPr lang="en-US" sz="1400" b="0" dirty="0">
                        <a:effectLst/>
                        <a:latin typeface="+mn-lt"/>
                        <a:ea typeface="Times New Roman"/>
                      </a:endParaRPr>
                    </a:p>
                  </a:txBody>
                  <a:tcPr marL="68580" marR="68580" marT="0" marB="0" anchor="b"/>
                </a:tc>
                <a:tc>
                  <a:txBody>
                    <a:bodyPr/>
                    <a:lstStyle/>
                    <a:p>
                      <a:pPr marL="0" marR="0" algn="ctr" fontAlgn="base" hangingPunct="0">
                        <a:spcBef>
                          <a:spcPts val="0"/>
                        </a:spcBef>
                        <a:spcAft>
                          <a:spcPts val="0"/>
                        </a:spcAft>
                      </a:pPr>
                      <a:r>
                        <a:rPr lang="en-US" sz="1400" b="0" dirty="0" smtClean="0">
                          <a:effectLst/>
                          <a:latin typeface="+mn-lt"/>
                          <a:ea typeface="Times New Roman"/>
                        </a:rPr>
                        <a:t>$793,100,000</a:t>
                      </a:r>
                      <a:endParaRPr lang="en-US" sz="1400" b="0" dirty="0">
                        <a:effectLst/>
                        <a:latin typeface="+mn-lt"/>
                        <a:ea typeface="Times New Roman"/>
                      </a:endParaRPr>
                    </a:p>
                  </a:txBody>
                  <a:tcPr marL="68580" marR="68580" marT="0" marB="0" anchor="b"/>
                </a:tc>
                <a:tc>
                  <a:txBody>
                    <a:bodyPr/>
                    <a:lstStyle/>
                    <a:p>
                      <a:pPr marL="0" marR="0" algn="ctr" fontAlgn="base" hangingPunct="0">
                        <a:spcBef>
                          <a:spcPts val="0"/>
                        </a:spcBef>
                        <a:spcAft>
                          <a:spcPts val="0"/>
                        </a:spcAft>
                      </a:pPr>
                      <a:r>
                        <a:rPr lang="en-US" sz="1400" b="0" dirty="0" smtClean="0">
                          <a:effectLst/>
                          <a:latin typeface="+mn-lt"/>
                          <a:ea typeface="Times New Roman"/>
                        </a:rPr>
                        <a:t>896,553.9900</a:t>
                      </a:r>
                      <a:endParaRPr lang="en-US" sz="1400" b="0" dirty="0">
                        <a:effectLst/>
                        <a:latin typeface="+mn-lt"/>
                        <a:ea typeface="Times New Roman"/>
                      </a:endParaRPr>
                    </a:p>
                  </a:txBody>
                  <a:tcPr marL="68580" marR="68580" marT="0" marB="0" anchor="b"/>
                </a:tc>
                <a:tc>
                  <a:txBody>
                    <a:bodyPr/>
                    <a:lstStyle/>
                    <a:p>
                      <a:pPr marL="0" marR="0" algn="ctr" fontAlgn="base" hangingPunct="0">
                        <a:spcBef>
                          <a:spcPts val="0"/>
                        </a:spcBef>
                        <a:spcAft>
                          <a:spcPts val="0"/>
                        </a:spcAft>
                      </a:pPr>
                      <a:r>
                        <a:rPr lang="en-US" sz="1400" b="0" dirty="0" smtClean="0">
                          <a:effectLst/>
                          <a:latin typeface="+mn-lt"/>
                          <a:ea typeface="Times New Roman"/>
                        </a:rPr>
                        <a:t>$884</a:t>
                      </a:r>
                      <a:endParaRPr lang="en-US" sz="1400" b="0" dirty="0">
                        <a:effectLst/>
                        <a:latin typeface="+mn-lt"/>
                        <a:ea typeface="Times New Roman"/>
                      </a:endParaRPr>
                    </a:p>
                  </a:txBody>
                  <a:tcPr marL="68580" marR="68580" marT="0" marB="0" anchor="b"/>
                </a:tc>
              </a:tr>
            </a:tbl>
          </a:graphicData>
        </a:graphic>
      </p:graphicFrame>
      <p:sp>
        <p:nvSpPr>
          <p:cNvPr id="6" name="Rectangle 1"/>
          <p:cNvSpPr>
            <a:spLocks noChangeArrowheads="1"/>
          </p:cNvSpPr>
          <p:nvPr/>
        </p:nvSpPr>
        <p:spPr bwMode="auto">
          <a:xfrm>
            <a:off x="838200" y="1600200"/>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Below is trend data for Proposition C Payments since the inception of the current foundation formula.</a:t>
            </a:r>
            <a:endParaRPr kumimoji="0" lang="en-US" altLang="en-US"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818421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228600"/>
            <a:ext cx="8229600" cy="990600"/>
          </a:xfrm>
        </p:spPr>
        <p:txBody>
          <a:bodyPr/>
          <a:lstStyle/>
          <a:p>
            <a:r>
              <a:rPr lang="en-US" sz="3200" dirty="0" smtClean="0"/>
              <a:t>Classroom Trust Fund Estimates</a:t>
            </a:r>
          </a:p>
        </p:txBody>
      </p:sp>
      <p:sp>
        <p:nvSpPr>
          <p:cNvPr id="14339" name="Content Placeholder 2"/>
          <p:cNvSpPr>
            <a:spLocks noGrp="1"/>
          </p:cNvSpPr>
          <p:nvPr>
            <p:ph idx="1"/>
          </p:nvPr>
        </p:nvSpPr>
        <p:spPr>
          <a:xfrm>
            <a:off x="612648" y="1600200"/>
            <a:ext cx="8153400" cy="5029200"/>
          </a:xfrm>
        </p:spPr>
        <p:txBody>
          <a:bodyPr/>
          <a:lstStyle/>
          <a:p>
            <a:r>
              <a:rPr lang="en-US" sz="2400" dirty="0" smtClean="0"/>
              <a:t>2014-2015 Classroom Trust Fund Estimate</a:t>
            </a:r>
          </a:p>
          <a:p>
            <a:pPr lvl="1"/>
            <a:r>
              <a:rPr lang="en-US" sz="2000" dirty="0" smtClean="0"/>
              <a:t> $416 per prior year ADA</a:t>
            </a:r>
          </a:p>
          <a:p>
            <a:pPr lvl="1" hangingPunct="0"/>
            <a:r>
              <a:rPr lang="en-US" sz="2000" dirty="0"/>
              <a:t>Year-to-date revenues continue to trail those revenues compared to </a:t>
            </a:r>
            <a:r>
              <a:rPr lang="en-US" sz="2000" dirty="0" smtClean="0"/>
              <a:t>FY14. The </a:t>
            </a:r>
            <a:r>
              <a:rPr lang="en-US" sz="2000" dirty="0"/>
              <a:t>state will only distribute funds that are actually collected into the Classroom Trust Fund, which may or may not reach the appropriated level of </a:t>
            </a:r>
            <a:r>
              <a:rPr lang="en-US" sz="2000" dirty="0" smtClean="0"/>
              <a:t>$353,112,706. </a:t>
            </a:r>
          </a:p>
          <a:p>
            <a:r>
              <a:rPr lang="en-US" sz="2400" dirty="0" smtClean="0"/>
              <a:t>2015-2016 Classroom Trust Fund Estimate</a:t>
            </a:r>
          </a:p>
          <a:p>
            <a:pPr lvl="1"/>
            <a:r>
              <a:rPr lang="en-US" sz="2000" dirty="0" smtClean="0"/>
              <a:t>Approximately $405 per ADA</a:t>
            </a:r>
          </a:p>
          <a:p>
            <a:pPr lvl="1"/>
            <a:r>
              <a:rPr lang="en-US" sz="2000" dirty="0"/>
              <a:t>The Classroom Trust Fund is one of the funding sources of the Basic Formula and, like other funding areas, we will not know exactly the funding level until the appropriation process concludes. </a:t>
            </a:r>
            <a:endParaRPr lang="en-US" sz="2000" dirty="0" smtClean="0"/>
          </a:p>
        </p:txBody>
      </p:sp>
    </p:spTree>
    <p:extLst>
      <p:ext uri="{BB962C8B-B14F-4D97-AF65-F5344CB8AC3E}">
        <p14:creationId xmlns:p14="http://schemas.microsoft.com/office/powerpoint/2010/main" val="412829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lstStyle/>
          <a:p>
            <a:r>
              <a:rPr lang="en-US" sz="3200" dirty="0" smtClean="0"/>
              <a:t>Classroom Trust Fund</a:t>
            </a:r>
            <a:endParaRPr lang="en-US" sz="3200" dirty="0"/>
          </a:p>
        </p:txBody>
      </p:sp>
      <p:sp>
        <p:nvSpPr>
          <p:cNvPr id="3" name="Content Placeholder 2"/>
          <p:cNvSpPr>
            <a:spLocks noGrp="1"/>
          </p:cNvSpPr>
          <p:nvPr>
            <p:ph sz="quarter" idx="1"/>
          </p:nvPr>
        </p:nvSpPr>
        <p:spPr/>
        <p:txBody>
          <a:bodyPr/>
          <a:lstStyle/>
          <a:p>
            <a:pPr hangingPunct="0">
              <a:buNone/>
            </a:pPr>
            <a:r>
              <a:rPr lang="en-US" dirty="0" smtClean="0"/>
              <a:t>As a reminder, Senate Bill 291 passed in the 2009</a:t>
            </a:r>
          </a:p>
          <a:p>
            <a:pPr hangingPunct="0">
              <a:buNone/>
            </a:pPr>
            <a:r>
              <a:rPr lang="en-US" dirty="0" smtClean="0"/>
              <a:t>legislative session includes the following provision</a:t>
            </a:r>
          </a:p>
          <a:p>
            <a:pPr hangingPunct="0">
              <a:buNone/>
            </a:pPr>
            <a:r>
              <a:rPr lang="en-US" dirty="0" smtClean="0"/>
              <a:t>in Section 163.043.5:  </a:t>
            </a:r>
          </a:p>
          <a:p>
            <a:pPr lvl="1" hangingPunct="0"/>
            <a:r>
              <a:rPr lang="en-US" dirty="0" smtClean="0"/>
              <a:t>For the 2010-2011 school year and for each subsequent year, all proceeds a school district receives from the classroom trust fund in excess of the amount the district received from the classroom trust fund in the 2009-2010 school year shall be placed to the credit of the district's teachers' and incidental funds.</a:t>
            </a:r>
          </a:p>
          <a:p>
            <a:endParaRPr lang="en-US" dirty="0"/>
          </a:p>
        </p:txBody>
      </p:sp>
    </p:spTree>
    <p:extLst>
      <p:ext uri="{BB962C8B-B14F-4D97-AF65-F5344CB8AC3E}">
        <p14:creationId xmlns:p14="http://schemas.microsoft.com/office/powerpoint/2010/main" val="1072770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Schools Grant</a:t>
            </a:r>
            <a:endParaRPr lang="en-US" dirty="0"/>
          </a:p>
        </p:txBody>
      </p:sp>
      <p:sp>
        <p:nvSpPr>
          <p:cNvPr id="3" name="Content Placeholder 2"/>
          <p:cNvSpPr>
            <a:spLocks noGrp="1"/>
          </p:cNvSpPr>
          <p:nvPr>
            <p:ph sz="quarter" idx="1"/>
          </p:nvPr>
        </p:nvSpPr>
        <p:spPr/>
        <p:txBody>
          <a:bodyPr/>
          <a:lstStyle/>
          <a:p>
            <a:pPr>
              <a:lnSpc>
                <a:spcPct val="90000"/>
              </a:lnSpc>
            </a:pPr>
            <a:r>
              <a:rPr lang="en-US" dirty="0"/>
              <a:t>$10M distributed equal amount per ADA to Districts with prior year ADA </a:t>
            </a:r>
            <a:r>
              <a:rPr lang="en-US" dirty="0">
                <a:cs typeface="Arial" charset="0"/>
              </a:rPr>
              <a:t>≤</a:t>
            </a:r>
            <a:r>
              <a:rPr lang="en-US" dirty="0"/>
              <a:t> 350</a:t>
            </a:r>
            <a:br>
              <a:rPr lang="en-US" dirty="0"/>
            </a:br>
            <a:endParaRPr lang="en-US" dirty="0"/>
          </a:p>
          <a:p>
            <a:pPr>
              <a:lnSpc>
                <a:spcPct val="90000"/>
              </a:lnSpc>
            </a:pPr>
            <a:r>
              <a:rPr lang="en-US" dirty="0"/>
              <a:t>$5M will be distributed to districts with tax rates ≥ $3.43 on a tax-rate-weighted ADA basis</a:t>
            </a:r>
          </a:p>
          <a:p>
            <a:endParaRPr lang="en-US" dirty="0"/>
          </a:p>
        </p:txBody>
      </p:sp>
    </p:spTree>
    <p:extLst>
      <p:ext uri="{BB962C8B-B14F-4D97-AF65-F5344CB8AC3E}">
        <p14:creationId xmlns:p14="http://schemas.microsoft.com/office/powerpoint/2010/main" val="229228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Schools Funding Estimate</a:t>
            </a:r>
            <a:endParaRPr lang="en-US" dirty="0"/>
          </a:p>
        </p:txBody>
      </p:sp>
      <p:sp>
        <p:nvSpPr>
          <p:cNvPr id="3" name="Content Placeholder 2"/>
          <p:cNvSpPr>
            <a:spLocks noGrp="1"/>
          </p:cNvSpPr>
          <p:nvPr>
            <p:ph sz="quarter" idx="1"/>
          </p:nvPr>
        </p:nvSpPr>
        <p:spPr>
          <a:xfrm>
            <a:off x="612648" y="1600200"/>
            <a:ext cx="8378952" cy="4648200"/>
          </a:xfrm>
        </p:spPr>
        <p:txBody>
          <a:bodyPr/>
          <a:lstStyle/>
          <a:p>
            <a:r>
              <a:rPr lang="en-US" u="sng" dirty="0" smtClean="0"/>
              <a:t>2014-2015 Estimate</a:t>
            </a:r>
            <a:endParaRPr lang="en-US" u="sng" dirty="0"/>
          </a:p>
          <a:p>
            <a:pPr lvl="1"/>
            <a:r>
              <a:rPr lang="en-US" dirty="0"/>
              <a:t>$10,000,000 portion - $</a:t>
            </a:r>
            <a:r>
              <a:rPr lang="en-US" dirty="0" smtClean="0"/>
              <a:t>273 </a:t>
            </a:r>
            <a:r>
              <a:rPr lang="en-US" dirty="0"/>
              <a:t>per ADA</a:t>
            </a:r>
          </a:p>
          <a:p>
            <a:pPr lvl="1"/>
            <a:r>
              <a:rPr lang="en-US" dirty="0"/>
              <a:t>$5,000,000 portion – $</a:t>
            </a:r>
            <a:r>
              <a:rPr lang="en-US" dirty="0" smtClean="0"/>
              <a:t>159 </a:t>
            </a:r>
            <a:r>
              <a:rPr lang="en-US" dirty="0"/>
              <a:t>per tax rate weighted </a:t>
            </a:r>
            <a:r>
              <a:rPr lang="en-US" dirty="0" smtClean="0"/>
              <a:t>ADA</a:t>
            </a:r>
          </a:p>
          <a:p>
            <a:pPr marL="366713" lvl="1" indent="0">
              <a:spcBef>
                <a:spcPts val="0"/>
              </a:spcBef>
              <a:buNone/>
            </a:pPr>
            <a:endParaRPr lang="en-US" sz="2800" dirty="0"/>
          </a:p>
          <a:p>
            <a:pPr marL="366713" lvl="1" indent="0">
              <a:buNone/>
            </a:pPr>
            <a:endParaRPr lang="en-US" dirty="0"/>
          </a:p>
          <a:p>
            <a:endParaRPr lang="en-US" dirty="0"/>
          </a:p>
        </p:txBody>
      </p:sp>
    </p:spTree>
    <p:extLst>
      <p:ext uri="{BB962C8B-B14F-4D97-AF65-F5344CB8AC3E}">
        <p14:creationId xmlns:p14="http://schemas.microsoft.com/office/powerpoint/2010/main" val="58857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990600" y="304800"/>
            <a:ext cx="8001000" cy="838200"/>
          </a:xfrm>
        </p:spPr>
        <p:txBody>
          <a:bodyPr/>
          <a:lstStyle/>
          <a:p>
            <a:r>
              <a:rPr lang="en-US" sz="4000" dirty="0" smtClean="0"/>
              <a:t>Bill Back Procedures (Local Tax Effort)</a:t>
            </a:r>
            <a:endParaRPr lang="en-US" sz="4000" dirty="0"/>
          </a:p>
        </p:txBody>
      </p:sp>
      <p:sp>
        <p:nvSpPr>
          <p:cNvPr id="233475" name="Rectangle 3"/>
          <p:cNvSpPr>
            <a:spLocks noGrp="1" noChangeArrowheads="1"/>
          </p:cNvSpPr>
          <p:nvPr>
            <p:ph idx="1"/>
          </p:nvPr>
        </p:nvSpPr>
        <p:spPr>
          <a:xfrm>
            <a:off x="685800" y="1752600"/>
            <a:ext cx="8153400" cy="4114800"/>
          </a:xfrm>
        </p:spPr>
        <p:txBody>
          <a:bodyPr/>
          <a:lstStyle/>
          <a:p>
            <a:pPr>
              <a:buFontTx/>
              <a:buNone/>
            </a:pPr>
            <a:r>
              <a:rPr lang="en-US" dirty="0"/>
              <a:t>   </a:t>
            </a:r>
            <a:r>
              <a:rPr lang="en-US" dirty="0" smtClean="0"/>
              <a:t> </a:t>
            </a:r>
            <a:r>
              <a:rPr lang="en-US" sz="2800" dirty="0" smtClean="0"/>
              <a:t>Section 167.126, </a:t>
            </a:r>
            <a:r>
              <a:rPr lang="en-US" sz="2800" dirty="0" err="1" smtClean="0"/>
              <a:t>RSMo</a:t>
            </a:r>
            <a:r>
              <a:rPr lang="en-US" sz="2800" dirty="0" smtClean="0"/>
              <a:t>, requires a school district providing education services to a student who resides in another district but was placed in the district by the Department of Mental Health, Department of Social Services or a court of competent jurisdiction to bill the district of domicile an amount equal to the average sum produced per child by the local tax effort of the district of domicile.</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609600" y="304800"/>
            <a:ext cx="7772400" cy="838200"/>
          </a:xfrm>
        </p:spPr>
        <p:txBody>
          <a:bodyPr/>
          <a:lstStyle/>
          <a:p>
            <a:r>
              <a:rPr lang="en-US" sz="3600" dirty="0" smtClean="0"/>
              <a:t>Bill Back Procedures (Local Tax Effort)</a:t>
            </a:r>
            <a:endParaRPr lang="en-US" sz="3600" dirty="0"/>
          </a:p>
        </p:txBody>
      </p:sp>
      <p:sp>
        <p:nvSpPr>
          <p:cNvPr id="234499" name="Rectangle 3"/>
          <p:cNvSpPr>
            <a:spLocks noGrp="1" noChangeArrowheads="1"/>
          </p:cNvSpPr>
          <p:nvPr>
            <p:ph idx="1"/>
          </p:nvPr>
        </p:nvSpPr>
        <p:spPr>
          <a:xfrm>
            <a:off x="762000" y="1600200"/>
            <a:ext cx="7772400" cy="5029200"/>
          </a:xfrm>
        </p:spPr>
        <p:txBody>
          <a:bodyPr/>
          <a:lstStyle/>
          <a:p>
            <a:r>
              <a:rPr lang="en-US" sz="2800" dirty="0" smtClean="0"/>
              <a:t>Calculated using the Annual Secretary of the Board Report (ASBR) and Core Data for the previous fiscal year.</a:t>
            </a:r>
          </a:p>
          <a:p>
            <a:r>
              <a:rPr lang="en-US" sz="2800" dirty="0" smtClean="0"/>
              <a:t>Computed by adding the prior year tax revenue the district of domicile received from property taxes, Intangible (Financial Institution) Taxes,  M &amp; M Taxes, In Lieu of Taxes and State Assessed Railroad and Utility Taxes, then dividing that sum by the prior year resident Average Daily Attendance (ADA) of the district of domicile.</a:t>
            </a:r>
            <a:endParaRPr lang="en-US" sz="2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609600" y="228600"/>
            <a:ext cx="8077200" cy="914400"/>
          </a:xfrm>
        </p:spPr>
        <p:txBody>
          <a:bodyPr/>
          <a:lstStyle/>
          <a:p>
            <a:r>
              <a:rPr lang="en-US" sz="4000" dirty="0" smtClean="0"/>
              <a:t>Bill Back Procedures (Local Tax Effort)</a:t>
            </a:r>
            <a:endParaRPr lang="en-US" sz="4000" dirty="0"/>
          </a:p>
        </p:txBody>
      </p:sp>
      <p:sp>
        <p:nvSpPr>
          <p:cNvPr id="235523" name="Rectangle 3"/>
          <p:cNvSpPr>
            <a:spLocks noGrp="1" noChangeArrowheads="1"/>
          </p:cNvSpPr>
          <p:nvPr>
            <p:ph idx="1"/>
          </p:nvPr>
        </p:nvSpPr>
        <p:spPr>
          <a:xfrm>
            <a:off x="609600" y="1676400"/>
            <a:ext cx="8210550" cy="5029200"/>
          </a:xfrm>
        </p:spPr>
        <p:txBody>
          <a:bodyPr>
            <a:normAutofit/>
          </a:bodyPr>
          <a:lstStyle/>
          <a:p>
            <a:pPr>
              <a:lnSpc>
                <a:spcPct val="90000"/>
              </a:lnSpc>
            </a:pPr>
            <a:endParaRPr lang="en-US" sz="2400" dirty="0" smtClean="0"/>
          </a:p>
          <a:p>
            <a:pPr>
              <a:lnSpc>
                <a:spcPct val="90000"/>
              </a:lnSpc>
            </a:pPr>
            <a:endParaRPr lang="en-US" sz="2400" dirty="0" smtClean="0"/>
          </a:p>
          <a:p>
            <a:pPr>
              <a:lnSpc>
                <a:spcPct val="90000"/>
              </a:lnSpc>
            </a:pPr>
            <a:r>
              <a:rPr lang="en-US" sz="2400" dirty="0" smtClean="0"/>
              <a:t>The educating school district will bill the domicile district by dividing the domicile district’s tax effort by  the educating district’s days in session and then multiplying by the number of days a student attended.</a:t>
            </a:r>
          </a:p>
          <a:p>
            <a:pPr>
              <a:lnSpc>
                <a:spcPct val="90000"/>
              </a:lnSpc>
            </a:pPr>
            <a:endParaRPr lang="en-US" sz="2400" dirty="0" smtClean="0"/>
          </a:p>
          <a:p>
            <a:pPr>
              <a:lnSpc>
                <a:spcPct val="90000"/>
              </a:lnSpc>
              <a:buNone/>
            </a:pPr>
            <a:r>
              <a:rPr lang="en-US" sz="2000" dirty="0" smtClean="0"/>
              <a:t>(Domicile district’s tax effort per ADA / Days in Session) x Days Attended</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85800" y="228600"/>
            <a:ext cx="8153400" cy="990600"/>
          </a:xfrm>
        </p:spPr>
        <p:txBody>
          <a:bodyPr/>
          <a:lstStyle/>
          <a:p>
            <a:pPr>
              <a:tabLst>
                <a:tab pos="6067425" algn="l"/>
              </a:tabLst>
            </a:pPr>
            <a:r>
              <a:rPr lang="en-US" sz="4000" dirty="0" smtClean="0"/>
              <a:t>Bill Back Procedures (Local Tax Effort)</a:t>
            </a:r>
            <a:endParaRPr lang="en-US" sz="4000" dirty="0"/>
          </a:p>
        </p:txBody>
      </p:sp>
      <p:sp>
        <p:nvSpPr>
          <p:cNvPr id="174083" name="Rectangle 3"/>
          <p:cNvSpPr>
            <a:spLocks noGrp="1" noChangeArrowheads="1"/>
          </p:cNvSpPr>
          <p:nvPr>
            <p:ph sz="quarter" idx="1"/>
          </p:nvPr>
        </p:nvSpPr>
        <p:spPr>
          <a:xfrm>
            <a:off x="838200" y="1600200"/>
            <a:ext cx="8153400" cy="4648200"/>
          </a:xfrm>
        </p:spPr>
        <p:txBody>
          <a:bodyPr>
            <a:normAutofit/>
          </a:bodyPr>
          <a:lstStyle/>
          <a:p>
            <a:pPr>
              <a:buNone/>
              <a:tabLst>
                <a:tab pos="3548063" algn="l"/>
                <a:tab pos="5886450" algn="l"/>
              </a:tabLst>
            </a:pPr>
            <a:r>
              <a:rPr lang="en-US" sz="1400" b="1" dirty="0"/>
              <a:t>	</a:t>
            </a:r>
            <a:r>
              <a:rPr lang="en-US" sz="1400" b="1" dirty="0" smtClean="0"/>
              <a:t>	</a:t>
            </a:r>
          </a:p>
          <a:p>
            <a:pPr>
              <a:buNone/>
              <a:tabLst>
                <a:tab pos="3548063" algn="l"/>
                <a:tab pos="5886450" algn="l"/>
              </a:tabLst>
            </a:pPr>
            <a:r>
              <a:rPr lang="en-US" sz="2400" b="1" dirty="0" smtClean="0"/>
              <a:t>     The local tax effort per ADA is available on the Missouri Comprehensive Data System (MCDS) portal at </a:t>
            </a:r>
            <a:r>
              <a:rPr lang="en-US" sz="2400" dirty="0">
                <a:hlinkClick r:id="rId3"/>
              </a:rPr>
              <a:t>http://</a:t>
            </a:r>
            <a:r>
              <a:rPr lang="en-US" sz="2400" dirty="0" smtClean="0">
                <a:hlinkClick r:id="rId3"/>
              </a:rPr>
              <a:t>mcds.dese.mo.gov/Pages/default.aspx</a:t>
            </a:r>
            <a:r>
              <a:rPr lang="en-US" sz="2400" dirty="0" smtClean="0"/>
              <a:t> </a:t>
            </a:r>
          </a:p>
          <a:p>
            <a:pPr>
              <a:buNone/>
              <a:tabLst>
                <a:tab pos="3548063" algn="l"/>
                <a:tab pos="5886450" algn="l"/>
              </a:tabLst>
            </a:pPr>
            <a:endParaRPr lang="en-US" sz="2400" dirty="0" smtClean="0"/>
          </a:p>
          <a:p>
            <a:pPr>
              <a:buNone/>
              <a:tabLst>
                <a:tab pos="3548063" algn="l"/>
                <a:tab pos="5886450" algn="l"/>
              </a:tabLst>
            </a:pPr>
            <a:r>
              <a:rPr lang="en-US" sz="2400" dirty="0" smtClean="0"/>
              <a:t>	Once on this website select Quick Facts, then District and School Information and then Local Effort</a:t>
            </a:r>
          </a:p>
          <a:p>
            <a:pPr>
              <a:buNone/>
              <a:tabLst>
                <a:tab pos="3548063" algn="l"/>
                <a:tab pos="5886450" algn="l"/>
              </a:tabLst>
            </a:pPr>
            <a:r>
              <a:rPr lang="en-US" sz="1400" dirty="0" smtClean="0"/>
              <a:t>	</a:t>
            </a:r>
          </a:p>
          <a:p>
            <a:pPr>
              <a:tabLst>
                <a:tab pos="3548063" algn="l"/>
                <a:tab pos="5886450" algn="l"/>
              </a:tabLst>
            </a:pPr>
            <a:endParaRPr lang="en-US" sz="1400" b="1" u="sng" dirty="0" smtClean="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Topics</a:t>
            </a:r>
          </a:p>
        </p:txBody>
      </p:sp>
      <p:sp>
        <p:nvSpPr>
          <p:cNvPr id="4099" name="Content Placeholder 2"/>
          <p:cNvSpPr>
            <a:spLocks noGrp="1"/>
          </p:cNvSpPr>
          <p:nvPr>
            <p:ph idx="1"/>
          </p:nvPr>
        </p:nvSpPr>
        <p:spPr>
          <a:xfrm>
            <a:off x="1143000" y="1676400"/>
            <a:ext cx="7696200" cy="4953000"/>
          </a:xfrm>
        </p:spPr>
        <p:txBody>
          <a:bodyPr/>
          <a:lstStyle/>
          <a:p>
            <a:r>
              <a:rPr lang="en-US" dirty="0" smtClean="0"/>
              <a:t>Budget Projections</a:t>
            </a:r>
          </a:p>
          <a:p>
            <a:r>
              <a:rPr lang="en-US" dirty="0" smtClean="0"/>
              <a:t>Local Effort</a:t>
            </a:r>
          </a:p>
          <a:p>
            <a:r>
              <a:rPr lang="en-US" dirty="0" smtClean="0"/>
              <a:t>Minimum Salary</a:t>
            </a:r>
          </a:p>
          <a:p>
            <a:r>
              <a:rPr lang="en-US" dirty="0"/>
              <a:t>Non-Certificated </a:t>
            </a:r>
            <a:r>
              <a:rPr lang="en-US" dirty="0" smtClean="0"/>
              <a:t>Educators</a:t>
            </a:r>
          </a:p>
          <a:p>
            <a:r>
              <a:rPr lang="en-US" dirty="0" smtClean="0"/>
              <a:t>Inclement Weather</a:t>
            </a:r>
            <a:endParaRPr lang="en-US" dirty="0"/>
          </a:p>
          <a:p>
            <a:r>
              <a:rPr lang="en-US" dirty="0" smtClean="0"/>
              <a:t>School Calendar</a:t>
            </a:r>
          </a:p>
          <a:p>
            <a:r>
              <a:rPr lang="en-US" dirty="0" smtClean="0"/>
              <a:t>Summer School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dirty="0" smtClean="0">
                <a:cs typeface="Arial" pitchFamily="34" charset="0"/>
              </a:rPr>
              <a:t>Minimum Salary Requirements</a:t>
            </a:r>
          </a:p>
        </p:txBody>
      </p:sp>
      <p:sp>
        <p:nvSpPr>
          <p:cNvPr id="4" name="Content Placeholder 3"/>
          <p:cNvSpPr>
            <a:spLocks noGrp="1"/>
          </p:cNvSpPr>
          <p:nvPr>
            <p:ph sz="quarter" idx="1"/>
          </p:nvPr>
        </p:nvSpPr>
        <p:spPr/>
        <p:txBody>
          <a:bodyPr/>
          <a:lstStyle/>
          <a:p>
            <a:endParaRPr lang="en-US" dirty="0" smtClean="0"/>
          </a:p>
          <a:p>
            <a:r>
              <a:rPr lang="en-US" dirty="0" smtClean="0"/>
              <a:t>Beginning Teacher – Minimum Salary $25,000</a:t>
            </a:r>
          </a:p>
          <a:p>
            <a:pPr>
              <a:buNone/>
            </a:pPr>
            <a:endParaRPr lang="en-US" dirty="0" smtClean="0"/>
          </a:p>
          <a:p>
            <a:r>
              <a:rPr lang="en-US" dirty="0" smtClean="0"/>
              <a:t>Master’s Degree with 10 years experience $33,000</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Minimum Salary Requirements</a:t>
            </a:r>
            <a:endParaRPr lang="en-US" dirty="0"/>
          </a:p>
        </p:txBody>
      </p:sp>
      <p:sp>
        <p:nvSpPr>
          <p:cNvPr id="3" name="Content Placeholder 2"/>
          <p:cNvSpPr>
            <a:spLocks noGrp="1"/>
          </p:cNvSpPr>
          <p:nvPr>
            <p:ph sz="quarter" idx="1"/>
          </p:nvPr>
        </p:nvSpPr>
        <p:spPr/>
        <p:txBody>
          <a:bodyPr/>
          <a:lstStyle/>
          <a:p>
            <a:r>
              <a:rPr lang="en-US" sz="2400" dirty="0" smtClean="0"/>
              <a:t>Substitute teachers filling  a regular classroom teacher’s position as the teacher of record for the class must be paid the minimum salary</a:t>
            </a:r>
          </a:p>
          <a:p>
            <a:r>
              <a:rPr lang="en-US" sz="2400" dirty="0" smtClean="0"/>
              <a:t>All teachers are to receive at least their full-time equivalent proration of the applicable minimum salary  </a:t>
            </a:r>
          </a:p>
          <a:p>
            <a:r>
              <a:rPr lang="en-US" sz="2400" dirty="0" smtClean="0"/>
              <a:t>Minimum salary requirements include study hall teachers, in school suspension teachers and all others for whom the students’ hours are included in the average daily attendance calculation for state aid</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Salary Requirements</a:t>
            </a:r>
            <a:endParaRPr lang="en-US" dirty="0"/>
          </a:p>
        </p:txBody>
      </p:sp>
      <p:sp>
        <p:nvSpPr>
          <p:cNvPr id="3" name="Content Placeholder 2"/>
          <p:cNvSpPr>
            <a:spLocks noGrp="1"/>
          </p:cNvSpPr>
          <p:nvPr>
            <p:ph sz="quarter" idx="1"/>
          </p:nvPr>
        </p:nvSpPr>
        <p:spPr/>
        <p:txBody>
          <a:bodyPr/>
          <a:lstStyle/>
          <a:p>
            <a:r>
              <a:rPr lang="en-US" dirty="0" smtClean="0"/>
              <a:t>Section 163.021.3, </a:t>
            </a:r>
            <a:r>
              <a:rPr lang="en-US" dirty="0" err="1" smtClean="0"/>
              <a:t>RSMo</a:t>
            </a:r>
            <a:r>
              <a:rPr lang="en-US" dirty="0" smtClean="0"/>
              <a:t>, specifies that the penalty for noncompliance with Section 163.172, </a:t>
            </a:r>
            <a:r>
              <a:rPr lang="en-US" dirty="0" err="1" smtClean="0"/>
              <a:t>RSMo</a:t>
            </a:r>
            <a:r>
              <a:rPr lang="en-US" dirty="0" smtClean="0"/>
              <a:t>, is the reduction of the Basic Formula to the 1993-94 amount.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lstStyle/>
          <a:p>
            <a:r>
              <a:rPr lang="en-US" dirty="0" smtClean="0"/>
              <a:t>Non-certificated Educators</a:t>
            </a:r>
            <a:endParaRPr lang="en-US" dirty="0"/>
          </a:p>
        </p:txBody>
      </p:sp>
      <p:sp>
        <p:nvSpPr>
          <p:cNvPr id="3" name="Content Placeholder 2"/>
          <p:cNvSpPr>
            <a:spLocks noGrp="1"/>
          </p:cNvSpPr>
          <p:nvPr>
            <p:ph sz="quarter" idx="1"/>
          </p:nvPr>
        </p:nvSpPr>
        <p:spPr/>
        <p:txBody>
          <a:bodyPr/>
          <a:lstStyle/>
          <a:p>
            <a:r>
              <a:rPr lang="en-US" sz="2400" dirty="0" smtClean="0"/>
              <a:t>Attendance Hours for any educators without a valid certificate will be disallowed for state aid payment purposes.</a:t>
            </a:r>
          </a:p>
          <a:p>
            <a:r>
              <a:rPr lang="en-US" sz="2400" dirty="0" smtClean="0"/>
              <a:t>A substitute certificate meets the requirement of a certificate when the employee is functioning as a substitute teacher in the absence of the teacher of record or is employed as the teacher of record.</a:t>
            </a:r>
          </a:p>
          <a:p>
            <a:r>
              <a:rPr lang="en-US" sz="2400" dirty="0" smtClean="0"/>
              <a:t>A report is available which will identify educators within the district that do not have a valid certificate on file with DESE.</a:t>
            </a:r>
          </a:p>
          <a:p>
            <a:pPr lvl="1"/>
            <a:r>
              <a:rPr lang="en-US" sz="2000" dirty="0" smtClean="0"/>
              <a:t>To access this report in the Data Collection system, go to the left hand navigational tree and select Reports, then Special Reports, then Staff Certification</a:t>
            </a:r>
            <a:endParaRPr lang="en-US" sz="2100" dirty="0" smtClean="0"/>
          </a:p>
          <a:p>
            <a:endParaRPr lang="en-US" sz="2400" dirty="0" smtClean="0"/>
          </a:p>
          <a:p>
            <a:pPr>
              <a:buNone/>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Non-certificated Educators</a:t>
            </a:r>
            <a:endParaRPr lang="en-US" dirty="0"/>
          </a:p>
        </p:txBody>
      </p:sp>
      <p:sp>
        <p:nvSpPr>
          <p:cNvPr id="3" name="Content Placeholder 2"/>
          <p:cNvSpPr>
            <a:spLocks noGrp="1"/>
          </p:cNvSpPr>
          <p:nvPr>
            <p:ph sz="quarter" idx="1"/>
          </p:nvPr>
        </p:nvSpPr>
        <p:spPr/>
        <p:txBody>
          <a:bodyPr/>
          <a:lstStyle/>
          <a:p>
            <a:r>
              <a:rPr lang="en-US" sz="2400" dirty="0" smtClean="0"/>
              <a:t>At the end of the 2014-2015 year, DESE will prepare a list of educators meeting the following criteria:</a:t>
            </a:r>
            <a:endParaRPr lang="en-US" sz="3200" dirty="0"/>
          </a:p>
          <a:p>
            <a:pPr lvl="1"/>
            <a:r>
              <a:rPr lang="en-US" sz="1700" dirty="0"/>
              <a:t>did not hold a valid Missouri educator certificate for the Regular School year teaching assignment or; </a:t>
            </a:r>
          </a:p>
          <a:p>
            <a:pPr lvl="1"/>
            <a:r>
              <a:rPr lang="en-US" sz="1700" dirty="0" smtClean="0"/>
              <a:t>has </a:t>
            </a:r>
            <a:r>
              <a:rPr lang="en-US" sz="1700" dirty="0"/>
              <a:t>a certificate pending but did not initiate the required background check </a:t>
            </a:r>
          </a:p>
          <a:p>
            <a:r>
              <a:rPr lang="en-US" sz="2400" dirty="0"/>
              <a:t>School districts notified they have an educator(s) that met the above criteria must provide School Finance with the attendance hours by building and by grade for all students who were under the supervision of those educators since the educator did not have a valid certificate. These hours of attendance will be excluded from the total hours of attendance for the school year. </a:t>
            </a:r>
          </a:p>
          <a:p>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Non-certificated Educators	</a:t>
            </a:r>
            <a:endParaRPr lang="en-US" dirty="0"/>
          </a:p>
        </p:txBody>
      </p:sp>
      <p:sp>
        <p:nvSpPr>
          <p:cNvPr id="3" name="Content Placeholder 2"/>
          <p:cNvSpPr>
            <a:spLocks noGrp="1"/>
          </p:cNvSpPr>
          <p:nvPr>
            <p:ph sz="quarter" idx="1"/>
          </p:nvPr>
        </p:nvSpPr>
        <p:spPr/>
        <p:txBody>
          <a:bodyPr/>
          <a:lstStyle/>
          <a:p>
            <a:r>
              <a:rPr lang="en-US" sz="2400" dirty="0" smtClean="0"/>
              <a:t>Questions regarding appropriate teacher certification should be directed to Educator Certification.</a:t>
            </a:r>
          </a:p>
          <a:p>
            <a:endParaRPr lang="en-US" sz="2400" dirty="0" smtClean="0"/>
          </a:p>
          <a:p>
            <a:r>
              <a:rPr lang="en-US" sz="2400" dirty="0" smtClean="0"/>
              <a:t>Questions regarding documentation </a:t>
            </a:r>
            <a:r>
              <a:rPr lang="en-US" sz="2400" smtClean="0"/>
              <a:t>for exclusion </a:t>
            </a:r>
            <a:r>
              <a:rPr lang="en-US" sz="2400" dirty="0" smtClean="0"/>
              <a:t>of attendance hours should be directed to School Finance.</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Inclement Weather</a:t>
            </a:r>
            <a:endParaRPr lang="en-US" dirty="0"/>
          </a:p>
        </p:txBody>
      </p:sp>
      <p:sp>
        <p:nvSpPr>
          <p:cNvPr id="3" name="Content Placeholder 2"/>
          <p:cNvSpPr>
            <a:spLocks noGrp="1"/>
          </p:cNvSpPr>
          <p:nvPr>
            <p:ph sz="quarter" idx="1"/>
          </p:nvPr>
        </p:nvSpPr>
        <p:spPr/>
        <p:txBody>
          <a:bodyPr/>
          <a:lstStyle/>
          <a:p>
            <a:r>
              <a:rPr lang="en-US" sz="2000" dirty="0" smtClean="0"/>
              <a:t>Inclement Weather, for the purpose of this section, shall be defined as ice, snow, extreme cold, flooding, or a tornado, but such term shall not include excessive heat.</a:t>
            </a:r>
          </a:p>
          <a:p>
            <a:r>
              <a:rPr lang="en-US" sz="2000" dirty="0" smtClean="0"/>
              <a:t>Days missed for reasons other than inclement weather have to be made up</a:t>
            </a:r>
          </a:p>
          <a:p>
            <a:r>
              <a:rPr lang="en-US" sz="2000" dirty="0" smtClean="0"/>
              <a:t>Districts are required to make up the first 6 days lost due to inclement weather  and are required to make up the 7</a:t>
            </a:r>
            <a:r>
              <a:rPr lang="en-US" sz="2000" baseline="30000" dirty="0" smtClean="0"/>
              <a:t>th</a:t>
            </a:r>
            <a:r>
              <a:rPr lang="en-US" sz="2000" dirty="0" smtClean="0"/>
              <a:t> day and are forgiven the 8</a:t>
            </a:r>
            <a:r>
              <a:rPr lang="en-US" sz="2000" baseline="30000" dirty="0" smtClean="0"/>
              <a:t>th</a:t>
            </a:r>
            <a:r>
              <a:rPr lang="en-US" sz="2000" dirty="0" smtClean="0"/>
              <a:t>, required to make up the 9</a:t>
            </a:r>
            <a:r>
              <a:rPr lang="en-US" sz="2000" baseline="30000" dirty="0" smtClean="0"/>
              <a:t>th</a:t>
            </a:r>
            <a:r>
              <a:rPr lang="en-US" sz="2000" dirty="0" smtClean="0"/>
              <a:t> and forgiven the 10</a:t>
            </a:r>
            <a:r>
              <a:rPr lang="en-US" sz="2000" baseline="30000" dirty="0" smtClean="0"/>
              <a:t>th</a:t>
            </a:r>
            <a:r>
              <a:rPr lang="en-US" sz="2000" dirty="0" smtClean="0"/>
              <a:t> and so forth until 10 days have been made up</a:t>
            </a:r>
          </a:p>
          <a:p>
            <a:r>
              <a:rPr lang="en-US" sz="2000" dirty="0" smtClean="0"/>
              <a:t>Specific information and frequently asked questions regarding inclement weather can be located at </a:t>
            </a:r>
            <a:r>
              <a:rPr lang="en-US" sz="2000" dirty="0" smtClean="0">
                <a:hlinkClick r:id="rId2"/>
              </a:rPr>
              <a:t>http://dese.mo.gov/divadm/finance/topicsandprocedures/documents/sf-InclementWeather.pdf</a:t>
            </a:r>
            <a:endParaRPr lang="en-US" sz="20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Calendar Options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sz="1800" dirty="0" smtClean="0"/>
              <a:t>A traditional calendar may be adopted which requires the school board to provide a minimum term of at least 174 days and 1,044 hours of instruction, 171.031.1, </a:t>
            </a:r>
            <a:r>
              <a:rPr lang="en-US" sz="1800" dirty="0" err="1" smtClean="0"/>
              <a:t>RSMo</a:t>
            </a:r>
            <a:endParaRPr lang="en-US" sz="1800" dirty="0" smtClean="0"/>
          </a:p>
          <a:p>
            <a:pPr marL="1052512" lvl="2" indent="-457200">
              <a:buFont typeface="+mj-lt"/>
              <a:buAutoNum type="alphaLcPeriod"/>
            </a:pPr>
            <a:r>
              <a:rPr lang="en-US" sz="1800" dirty="0" smtClean="0"/>
              <a:t>Minimum required hours in a school day of 3 hours per Section 160.041.1, </a:t>
            </a:r>
            <a:r>
              <a:rPr lang="en-US" sz="1800" dirty="0" err="1" smtClean="0"/>
              <a:t>RSMo</a:t>
            </a:r>
            <a:endParaRPr lang="en-US" sz="1800" dirty="0" smtClean="0"/>
          </a:p>
          <a:p>
            <a:pPr marL="1052512" lvl="2" indent="-457200">
              <a:buFont typeface="+mj-lt"/>
              <a:buAutoNum type="alphaLcPeriod"/>
            </a:pPr>
            <a:r>
              <a:rPr lang="en-US" sz="1800" dirty="0" smtClean="0"/>
              <a:t>Maximum possible hours in a school day of 7 hours per Section 171.031.7, </a:t>
            </a:r>
            <a:r>
              <a:rPr lang="en-US" sz="1800" dirty="0" err="1" smtClean="0"/>
              <a:t>RSMo</a:t>
            </a:r>
            <a:endParaRPr lang="en-US" sz="1800" dirty="0" smtClean="0"/>
          </a:p>
          <a:p>
            <a:pPr marL="457200" indent="-457200">
              <a:buFont typeface="+mj-lt"/>
              <a:buAutoNum type="arabicPeriod"/>
            </a:pPr>
            <a:r>
              <a:rPr lang="en-US" sz="1800" dirty="0" smtClean="0"/>
              <a:t>A calendar of less than 174 days may be adopted by the school board that provides a minimum of at least 1,044 hours of instruction, 171.029.1, </a:t>
            </a:r>
            <a:r>
              <a:rPr lang="en-US" sz="1800" dirty="0" err="1" smtClean="0"/>
              <a:t>RSMo</a:t>
            </a:r>
            <a:endParaRPr lang="en-US" sz="1800" dirty="0" smtClean="0"/>
          </a:p>
          <a:p>
            <a:pPr marL="1052512" lvl="2" indent="-457200">
              <a:buFont typeface="+mj-lt"/>
              <a:buAutoNum type="alphaLcPeriod"/>
            </a:pPr>
            <a:r>
              <a:rPr lang="en-US" sz="1800" dirty="0" smtClean="0"/>
              <a:t>Minimum required hours in a school day of 4 hours per Section 160.041.1, </a:t>
            </a:r>
            <a:r>
              <a:rPr lang="en-US" sz="1800" dirty="0" err="1" smtClean="0"/>
              <a:t>RSMo</a:t>
            </a:r>
            <a:endParaRPr lang="en-US" sz="1800" dirty="0" smtClean="0"/>
          </a:p>
          <a:p>
            <a:pPr marL="1052512" lvl="2" indent="-457200">
              <a:buFont typeface="+mj-lt"/>
              <a:buAutoNum type="alphaLcPeriod"/>
            </a:pPr>
            <a:r>
              <a:rPr lang="en-US" sz="1800" dirty="0" smtClean="0"/>
              <a:t>Maximum possible hours in a school day of 8 hours per Section 171.031.7, </a:t>
            </a:r>
            <a:r>
              <a:rPr lang="en-US" sz="1800" dirty="0" err="1" smtClean="0"/>
              <a:t>RSMo</a:t>
            </a: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Calendar Options</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sz="2400" dirty="0" smtClean="0"/>
              <a:t>A calendar of 142 days (four days per week) may be adopted by the school board that provides a minimum of at least 1,0444 hours of instruction, 171.031.1, </a:t>
            </a:r>
            <a:r>
              <a:rPr lang="en-US" sz="2400" dirty="0" err="1" smtClean="0"/>
              <a:t>RSMo</a:t>
            </a:r>
            <a:endParaRPr lang="en-US" sz="2400" dirty="0" smtClean="0"/>
          </a:p>
          <a:p>
            <a:pPr marL="1052512" lvl="2" indent="-457200">
              <a:buFont typeface="+mj-lt"/>
              <a:buAutoNum type="alphaLcPeriod"/>
            </a:pPr>
            <a:r>
              <a:rPr lang="en-US" sz="2000" dirty="0" smtClean="0"/>
              <a:t>Minimum required hours in a school day of 4 hours per Section 160.041.1, </a:t>
            </a:r>
            <a:r>
              <a:rPr lang="en-US" sz="2000" dirty="0" err="1" smtClean="0"/>
              <a:t>RSMo</a:t>
            </a:r>
            <a:endParaRPr lang="en-US" sz="2000" dirty="0" smtClean="0"/>
          </a:p>
          <a:p>
            <a:pPr marL="1052512" lvl="2" indent="-457200">
              <a:buFont typeface="+mj-lt"/>
              <a:buAutoNum type="alphaLcPeriod"/>
            </a:pPr>
            <a:r>
              <a:rPr lang="en-US" sz="2000" dirty="0" smtClean="0"/>
              <a:t>Maximum possible hours in a school day of 8 hours per Section 171.031.7, </a:t>
            </a:r>
            <a:r>
              <a:rPr lang="en-US" sz="2000" dirty="0" err="1" smtClean="0"/>
              <a:t>RSMo</a:t>
            </a:r>
            <a:endParaRPr lang="en-US" sz="20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Calendar	</a:t>
            </a:r>
            <a:endParaRPr lang="en-US" dirty="0"/>
          </a:p>
        </p:txBody>
      </p:sp>
      <p:sp>
        <p:nvSpPr>
          <p:cNvPr id="3" name="Content Placeholder 2"/>
          <p:cNvSpPr>
            <a:spLocks noGrp="1"/>
          </p:cNvSpPr>
          <p:nvPr>
            <p:ph sz="quarter" idx="1"/>
          </p:nvPr>
        </p:nvSpPr>
        <p:spPr/>
        <p:txBody>
          <a:bodyPr/>
          <a:lstStyle/>
          <a:p>
            <a:r>
              <a:rPr lang="en-US" sz="2400" dirty="0" smtClean="0"/>
              <a:t>There is a day requirement </a:t>
            </a:r>
          </a:p>
          <a:p>
            <a:pPr lvl="1"/>
            <a:r>
              <a:rPr lang="en-US" sz="2000" dirty="0" smtClean="0"/>
              <a:t>Three calendar options that have been discussed</a:t>
            </a:r>
          </a:p>
          <a:p>
            <a:pPr lvl="1"/>
            <a:r>
              <a:rPr lang="en-US" sz="2000" dirty="0" smtClean="0"/>
              <a:t>Districts cannot operate under hours only</a:t>
            </a:r>
          </a:p>
          <a:p>
            <a:r>
              <a:rPr lang="en-US" sz="2400" dirty="0" smtClean="0"/>
              <a:t>Districts will report the planned calendar to the department by August 15 of each year</a:t>
            </a:r>
          </a:p>
          <a:p>
            <a:r>
              <a:rPr lang="en-US" sz="2400" dirty="0" smtClean="0"/>
              <a:t>Once the type of calendar has been established by the district the number of days of planned attendance can’t be changed</a:t>
            </a:r>
          </a:p>
          <a:p>
            <a:r>
              <a:rPr lang="en-US" sz="2400" dirty="0" smtClean="0"/>
              <a:t>Districts planned calendars will be used when determining if a district has gone the required number of days in a year</a:t>
            </a:r>
          </a:p>
          <a:p>
            <a:pPr marL="0" indent="0">
              <a:buNone/>
            </a:pPr>
            <a:endParaRPr lang="en-US" dirty="0"/>
          </a:p>
        </p:txBody>
      </p:sp>
    </p:spTree>
    <p:extLst>
      <p:ext uri="{BB962C8B-B14F-4D97-AF65-F5344CB8AC3E}">
        <p14:creationId xmlns:p14="http://schemas.microsoft.com/office/powerpoint/2010/main" val="232807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Formula-2014-15</a:t>
            </a:r>
            <a:endParaRPr lang="en-US" dirty="0"/>
          </a:p>
        </p:txBody>
      </p:sp>
      <p:sp>
        <p:nvSpPr>
          <p:cNvPr id="3" name="Content Placeholder 2"/>
          <p:cNvSpPr>
            <a:spLocks noGrp="1"/>
          </p:cNvSpPr>
          <p:nvPr>
            <p:ph sz="quarter" idx="1"/>
          </p:nvPr>
        </p:nvSpPr>
        <p:spPr/>
        <p:txBody>
          <a:bodyPr/>
          <a:lstStyle/>
          <a:p>
            <a:r>
              <a:rPr lang="en-US" dirty="0" smtClean="0"/>
              <a:t>Gaming money continue to hold and is slightly ahead of where it was one year ago</a:t>
            </a:r>
          </a:p>
          <a:p>
            <a:pPr lvl="1"/>
            <a:r>
              <a:rPr lang="en-US" dirty="0" smtClean="0"/>
              <a:t>YTD revenue status for the past 5 years</a:t>
            </a:r>
          </a:p>
          <a:p>
            <a:pPr lvl="2" hangingPunct="0"/>
            <a:r>
              <a:rPr lang="en-US" sz="2000" dirty="0"/>
              <a:t>March 2011	$254,023,276</a:t>
            </a:r>
          </a:p>
          <a:p>
            <a:pPr lvl="2" hangingPunct="0"/>
            <a:r>
              <a:rPr lang="en-US" sz="2000" dirty="0"/>
              <a:t>March 2012	$253,100,728</a:t>
            </a:r>
          </a:p>
          <a:p>
            <a:pPr lvl="2" hangingPunct="0"/>
            <a:r>
              <a:rPr lang="en-US" sz="2000" dirty="0"/>
              <a:t>March 2013	$245,404,078</a:t>
            </a:r>
          </a:p>
          <a:p>
            <a:pPr lvl="2" hangingPunct="0"/>
            <a:r>
              <a:rPr lang="en-US" sz="2000" dirty="0"/>
              <a:t>March 2014	$234,242,726</a:t>
            </a:r>
          </a:p>
          <a:p>
            <a:pPr lvl="2" hangingPunct="0"/>
            <a:r>
              <a:rPr lang="en-US" sz="2000" dirty="0"/>
              <a:t>March 2015	$</a:t>
            </a:r>
            <a:r>
              <a:rPr lang="en-US" sz="2000" dirty="0" smtClean="0"/>
              <a:t>234,689,666</a:t>
            </a:r>
            <a:endParaRPr lang="en-US" dirty="0" smtClean="0"/>
          </a:p>
          <a:p>
            <a:r>
              <a:rPr lang="en-US" dirty="0" smtClean="0"/>
              <a:t>Funding percentage for this March-96.540512%</a:t>
            </a:r>
          </a:p>
        </p:txBody>
      </p:sp>
    </p:spTree>
    <p:extLst>
      <p:ext uri="{BB962C8B-B14F-4D97-AF65-F5344CB8AC3E}">
        <p14:creationId xmlns:p14="http://schemas.microsoft.com/office/powerpoint/2010/main" val="4177653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Calendar</a:t>
            </a:r>
            <a:endParaRPr lang="en-US" dirty="0"/>
          </a:p>
        </p:txBody>
      </p:sp>
      <p:sp>
        <p:nvSpPr>
          <p:cNvPr id="3" name="Content Placeholder 2"/>
          <p:cNvSpPr>
            <a:spLocks noGrp="1"/>
          </p:cNvSpPr>
          <p:nvPr>
            <p:ph sz="quarter" idx="1"/>
          </p:nvPr>
        </p:nvSpPr>
        <p:spPr/>
        <p:txBody>
          <a:bodyPr/>
          <a:lstStyle/>
          <a:p>
            <a:r>
              <a:rPr lang="en-US" sz="2400" dirty="0"/>
              <a:t>A school day ending before the minimum required hours on class time does not count toward the day requirement and the hours do not count toward the 1,044 hour </a:t>
            </a:r>
            <a:r>
              <a:rPr lang="en-US" sz="2400" dirty="0" smtClean="0"/>
              <a:t>requirement</a:t>
            </a:r>
          </a:p>
          <a:p>
            <a:pPr lvl="1"/>
            <a:r>
              <a:rPr lang="en-US" sz="2100" dirty="0" smtClean="0"/>
              <a:t>The day is not a legal day</a:t>
            </a:r>
          </a:p>
          <a:p>
            <a:pPr lvl="1"/>
            <a:r>
              <a:rPr lang="en-US" sz="2100" dirty="0" smtClean="0"/>
              <a:t>The hours and day do not count for state aid purposes</a:t>
            </a:r>
          </a:p>
          <a:p>
            <a:pPr lvl="1"/>
            <a:r>
              <a:rPr lang="en-US" sz="2100" dirty="0" smtClean="0"/>
              <a:t>Hours are not reported as a part of the school district’s calendar and the attendance hours are not reported for the ADA calculation for state aid purposes</a:t>
            </a:r>
            <a:endParaRPr lang="en-US" sz="2100" dirty="0"/>
          </a:p>
          <a:p>
            <a:endParaRPr lang="en-US" dirty="0"/>
          </a:p>
        </p:txBody>
      </p:sp>
    </p:spTree>
    <p:extLst>
      <p:ext uri="{BB962C8B-B14F-4D97-AF65-F5344CB8AC3E}">
        <p14:creationId xmlns:p14="http://schemas.microsoft.com/office/powerpoint/2010/main" val="2773408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School</a:t>
            </a:r>
            <a:endParaRPr lang="en-US" dirty="0"/>
          </a:p>
        </p:txBody>
      </p:sp>
      <p:sp>
        <p:nvSpPr>
          <p:cNvPr id="3" name="Content Placeholder 2"/>
          <p:cNvSpPr>
            <a:spLocks noGrp="1"/>
          </p:cNvSpPr>
          <p:nvPr>
            <p:ph sz="quarter" idx="1"/>
          </p:nvPr>
        </p:nvSpPr>
        <p:spPr/>
        <p:txBody>
          <a:bodyPr/>
          <a:lstStyle/>
          <a:p>
            <a:r>
              <a:rPr lang="en-US" dirty="0" smtClean="0"/>
              <a:t>Separate from the regular school term</a:t>
            </a:r>
          </a:p>
          <a:p>
            <a:r>
              <a:rPr lang="en-US" dirty="0" smtClean="0"/>
              <a:t>Summer School is not required</a:t>
            </a:r>
          </a:p>
          <a:p>
            <a:r>
              <a:rPr lang="en-US" dirty="0" smtClean="0"/>
              <a:t>Section 167.227, </a:t>
            </a:r>
            <a:r>
              <a:rPr lang="en-US" dirty="0" err="1" smtClean="0"/>
              <a:t>RSMo</a:t>
            </a:r>
            <a:r>
              <a:rPr lang="en-US" dirty="0" smtClean="0"/>
              <a:t>, states “No pupil shall attend summer school classes in more than one district during any one summer.”</a:t>
            </a:r>
          </a:p>
          <a:p>
            <a:pPr lvl="1"/>
            <a:r>
              <a:rPr lang="en-US" dirty="0" smtClean="0"/>
              <a:t>If a student attends summer school in more than one district the district that the student attended first will be the only district allowed to report the attendance hours for state aid</a:t>
            </a:r>
          </a:p>
          <a:p>
            <a:pPr marL="0" indent="0">
              <a:buNone/>
            </a:pPr>
            <a:endParaRPr lang="en-US" dirty="0" smtClean="0"/>
          </a:p>
        </p:txBody>
      </p:sp>
    </p:spTree>
    <p:extLst>
      <p:ext uri="{BB962C8B-B14F-4D97-AF65-F5344CB8AC3E}">
        <p14:creationId xmlns:p14="http://schemas.microsoft.com/office/powerpoint/2010/main" val="2370340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School</a:t>
            </a:r>
            <a:endParaRPr lang="en-US" dirty="0"/>
          </a:p>
        </p:txBody>
      </p:sp>
      <p:sp>
        <p:nvSpPr>
          <p:cNvPr id="3" name="Content Placeholder 2"/>
          <p:cNvSpPr>
            <a:spLocks noGrp="1"/>
          </p:cNvSpPr>
          <p:nvPr>
            <p:ph sz="quarter" idx="1"/>
          </p:nvPr>
        </p:nvSpPr>
        <p:spPr/>
        <p:txBody>
          <a:bodyPr/>
          <a:lstStyle/>
          <a:p>
            <a:r>
              <a:rPr lang="en-US" dirty="0" smtClean="0"/>
              <a:t>In order for summer school attendance hours to be counted in the calculation for state aid the summer school program must be approved by the Department of Elementary and Secondary Education</a:t>
            </a:r>
          </a:p>
          <a:p>
            <a:r>
              <a:rPr lang="en-US" dirty="0" smtClean="0"/>
              <a:t>The summer school application must be submitted no later than May 1</a:t>
            </a:r>
          </a:p>
          <a:p>
            <a:r>
              <a:rPr lang="en-US" dirty="0" smtClean="0"/>
              <a:t>Summer School Handbook </a:t>
            </a:r>
            <a:r>
              <a:rPr lang="en-US" dirty="0"/>
              <a:t>is available at </a:t>
            </a:r>
            <a:r>
              <a:rPr lang="en-US" dirty="0">
                <a:hlinkClick r:id="rId2"/>
              </a:rPr>
              <a:t>http://</a:t>
            </a:r>
            <a:r>
              <a:rPr lang="en-US" dirty="0" smtClean="0">
                <a:hlinkClick r:id="rId2"/>
              </a:rPr>
              <a:t>dese.mo.gov/sites/default/files/SummerSchoolHandbook.pdf</a:t>
            </a:r>
            <a:r>
              <a:rPr lang="en-US" dirty="0" smtClean="0"/>
              <a:t> </a:t>
            </a:r>
            <a:endParaRPr lang="en-US" dirty="0"/>
          </a:p>
        </p:txBody>
      </p:sp>
    </p:spTree>
    <p:extLst>
      <p:ext uri="{BB962C8B-B14F-4D97-AF65-F5344CB8AC3E}">
        <p14:creationId xmlns:p14="http://schemas.microsoft.com/office/powerpoint/2010/main" val="4008340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Contact Information</a:t>
            </a:r>
          </a:p>
        </p:txBody>
      </p:sp>
      <p:sp>
        <p:nvSpPr>
          <p:cNvPr id="30723" name="Content Placeholder 2"/>
          <p:cNvSpPr>
            <a:spLocks noGrp="1"/>
          </p:cNvSpPr>
          <p:nvPr>
            <p:ph idx="1"/>
          </p:nvPr>
        </p:nvSpPr>
        <p:spPr/>
        <p:txBody>
          <a:bodyPr/>
          <a:lstStyle/>
          <a:p>
            <a:pPr>
              <a:buFont typeface="Wingdings" pitchFamily="2" charset="2"/>
              <a:buNone/>
            </a:pPr>
            <a:r>
              <a:rPr lang="en-US" dirty="0" smtClean="0"/>
              <a:t>School Finance	573.751.0357</a:t>
            </a:r>
          </a:p>
          <a:p>
            <a:pPr>
              <a:buFont typeface="Wingdings" pitchFamily="2" charset="2"/>
              <a:buNone/>
            </a:pPr>
            <a:endParaRPr lang="en-US" dirty="0" smtClean="0"/>
          </a:p>
          <a:p>
            <a:pPr>
              <a:buFont typeface="Wingdings" pitchFamily="2" charset="2"/>
              <a:buNone/>
            </a:pPr>
            <a:r>
              <a:rPr lang="en-US" dirty="0" smtClean="0"/>
              <a:t>Roger Dorson    </a:t>
            </a:r>
            <a:r>
              <a:rPr lang="en-US" dirty="0" smtClean="0">
                <a:hlinkClick r:id="rId2"/>
              </a:rPr>
              <a:t>Roger.Dorson@dese.mo.gov</a:t>
            </a:r>
            <a:endParaRPr lang="en-US" dirty="0" smtClean="0"/>
          </a:p>
          <a:p>
            <a:pPr>
              <a:buFont typeface="Wingdings" pitchFamily="2" charset="2"/>
              <a:buNone/>
            </a:pPr>
            <a:endParaRPr lang="en-US" dirty="0"/>
          </a:p>
          <a:p>
            <a:pPr>
              <a:buFont typeface="Wingdings" pitchFamily="2" charset="2"/>
              <a:buNone/>
            </a:pPr>
            <a:r>
              <a:rPr lang="en-US" dirty="0" smtClean="0"/>
              <a:t>Jennifer Jordan  </a:t>
            </a:r>
            <a:r>
              <a:rPr lang="en-US" dirty="0" smtClean="0">
                <a:hlinkClick r:id="rId3"/>
              </a:rPr>
              <a:t>Jennifer.Jordan@dese.mo.gov</a:t>
            </a:r>
            <a:r>
              <a:rPr lang="en-US" dirty="0" smtClean="0"/>
              <a:t> </a:t>
            </a:r>
          </a:p>
          <a:p>
            <a:pPr>
              <a:buFont typeface="Wingdings" pitchFamily="2" charset="2"/>
              <a:buNone/>
            </a:pPr>
            <a:endParaRPr lang="en-US" dirty="0" smtClean="0"/>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dirty="0" smtClean="0"/>
              <a:t>HB 1689 - State </a:t>
            </a:r>
            <a:r>
              <a:rPr lang="en-US" dirty="0"/>
              <a:t>Adequacy Target</a:t>
            </a:r>
          </a:p>
        </p:txBody>
      </p:sp>
      <p:sp>
        <p:nvSpPr>
          <p:cNvPr id="237571" name="Rectangle 3"/>
          <p:cNvSpPr>
            <a:spLocks noGrp="1" noChangeArrowheads="1"/>
          </p:cNvSpPr>
          <p:nvPr>
            <p:ph idx="1"/>
          </p:nvPr>
        </p:nvSpPr>
        <p:spPr>
          <a:xfrm>
            <a:off x="612648" y="1600200"/>
            <a:ext cx="8153400" cy="5029200"/>
          </a:xfrm>
        </p:spPr>
        <p:txBody>
          <a:bodyPr/>
          <a:lstStyle/>
          <a:p>
            <a:r>
              <a:rPr lang="en-US" sz="2000" dirty="0" smtClean="0"/>
              <a:t>Average expenditures of perfect score Annual Performance Report districts</a:t>
            </a:r>
          </a:p>
          <a:p>
            <a:r>
              <a:rPr lang="en-US" sz="2000" dirty="0" smtClean="0"/>
              <a:t>2009-2010 and prior years		$6,117</a:t>
            </a:r>
          </a:p>
          <a:p>
            <a:r>
              <a:rPr lang="en-US" sz="2000" dirty="0" smtClean="0"/>
              <a:t>2010-2011 				$6,124  </a:t>
            </a:r>
          </a:p>
          <a:p>
            <a:r>
              <a:rPr lang="en-US" sz="2000" dirty="0" smtClean="0"/>
              <a:t>2011-2012				$6,131</a:t>
            </a:r>
          </a:p>
          <a:p>
            <a:r>
              <a:rPr lang="en-US" sz="2000" dirty="0" smtClean="0"/>
              <a:t>2012-2013 – 2013-2014		$6,716  ($6,131 used)</a:t>
            </a:r>
          </a:p>
          <a:p>
            <a:r>
              <a:rPr lang="en-US" sz="2000" dirty="0" smtClean="0"/>
              <a:t>2014-2015 – 2015-2016		$6,580  ($6,131 used)</a:t>
            </a:r>
          </a:p>
          <a:p>
            <a:r>
              <a:rPr lang="en-US" sz="2000" dirty="0" smtClean="0"/>
              <a:t>Recalculated every 2 years </a:t>
            </a:r>
          </a:p>
        </p:txBody>
      </p:sp>
    </p:spTree>
    <p:extLst>
      <p:ext uri="{BB962C8B-B14F-4D97-AF65-F5344CB8AC3E}">
        <p14:creationId xmlns:p14="http://schemas.microsoft.com/office/powerpoint/2010/main" val="26766801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1689 - State Adequacy Target</a:t>
            </a:r>
          </a:p>
        </p:txBody>
      </p:sp>
      <p:sp>
        <p:nvSpPr>
          <p:cNvPr id="3" name="Content Placeholder 2"/>
          <p:cNvSpPr>
            <a:spLocks noGrp="1"/>
          </p:cNvSpPr>
          <p:nvPr>
            <p:ph sz="quarter" idx="1"/>
          </p:nvPr>
        </p:nvSpPr>
        <p:spPr>
          <a:xfrm>
            <a:off x="533400" y="1600200"/>
            <a:ext cx="8458200" cy="4648200"/>
          </a:xfrm>
        </p:spPr>
        <p:txBody>
          <a:bodyPr/>
          <a:lstStyle/>
          <a:p>
            <a:r>
              <a:rPr lang="en-US" sz="2000" dirty="0" smtClean="0"/>
              <a:t>Adjustment Percentage</a:t>
            </a:r>
          </a:p>
          <a:p>
            <a:r>
              <a:rPr lang="en-US" sz="2000" dirty="0" smtClean="0"/>
              <a:t>2009-2010		0.98661002</a:t>
            </a:r>
          </a:p>
          <a:p>
            <a:r>
              <a:rPr lang="en-US" sz="2000" dirty="0" smtClean="0"/>
              <a:t>2010-2011		0.96979260</a:t>
            </a:r>
          </a:p>
          <a:p>
            <a:r>
              <a:rPr lang="en-US" sz="2000" dirty="0" smtClean="0"/>
              <a:t>2011-2012		0.94150969</a:t>
            </a:r>
          </a:p>
          <a:p>
            <a:r>
              <a:rPr lang="en-US" sz="2000" dirty="0" smtClean="0"/>
              <a:t>2012-2013		0.92583743</a:t>
            </a:r>
          </a:p>
          <a:p>
            <a:r>
              <a:rPr lang="en-US" sz="2000" dirty="0" smtClean="0"/>
              <a:t>2013-2014		0.93282523</a:t>
            </a:r>
          </a:p>
          <a:p>
            <a:r>
              <a:rPr lang="en-US" sz="2000" dirty="0" smtClean="0"/>
              <a:t>2014-2015		0.96897686</a:t>
            </a:r>
          </a:p>
          <a:p>
            <a:r>
              <a:rPr lang="en-US" sz="2000" b="1" dirty="0"/>
              <a:t>HB1689 requires adjustment of the SAT to accommodate appropriation level – effective 2015-2016 </a:t>
            </a:r>
            <a:r>
              <a:rPr lang="en-US" sz="2000" b="1" dirty="0" smtClean="0"/>
              <a:t>year</a:t>
            </a:r>
          </a:p>
          <a:p>
            <a:r>
              <a:rPr lang="en-US" sz="2000" b="1" dirty="0" smtClean="0"/>
              <a:t>Administrative Memo can </a:t>
            </a:r>
            <a:r>
              <a:rPr lang="en-US" sz="2000" b="1" dirty="0"/>
              <a:t>be located at </a:t>
            </a:r>
            <a:r>
              <a:rPr lang="en-US" sz="2000" b="1" dirty="0">
                <a:hlinkClick r:id="rId2"/>
              </a:rPr>
              <a:t>http://</a:t>
            </a:r>
            <a:r>
              <a:rPr lang="en-US" sz="2000" b="1" dirty="0" smtClean="0">
                <a:hlinkClick r:id="rId2"/>
              </a:rPr>
              <a:t>dese.mo.gov/sites/default/files/am/documents/FAS-14-013.pdf</a:t>
            </a:r>
            <a:r>
              <a:rPr lang="en-US" sz="2000" b="1" dirty="0" smtClean="0"/>
              <a:t> </a:t>
            </a:r>
            <a:endParaRPr lang="en-US" sz="2000" b="1" dirty="0"/>
          </a:p>
          <a:p>
            <a:r>
              <a:rPr lang="en-US" sz="2000" b="1" dirty="0"/>
              <a:t>Estimate for FY16 based on the January payment would be approximately $6,076</a:t>
            </a:r>
          </a:p>
          <a:p>
            <a:endParaRPr lang="en-US" sz="2400" dirty="0"/>
          </a:p>
        </p:txBody>
      </p:sp>
    </p:spTree>
    <p:extLst>
      <p:ext uri="{BB962C8B-B14F-4D97-AF65-F5344CB8AC3E}">
        <p14:creationId xmlns:p14="http://schemas.microsoft.com/office/powerpoint/2010/main" val="279925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Dollar Value Modifier (DVM)</a:t>
            </a:r>
            <a:endParaRPr lang="en-US" dirty="0"/>
          </a:p>
        </p:txBody>
      </p:sp>
      <p:sp>
        <p:nvSpPr>
          <p:cNvPr id="3" name="Content Placeholder 2"/>
          <p:cNvSpPr>
            <a:spLocks noGrp="1"/>
          </p:cNvSpPr>
          <p:nvPr>
            <p:ph sz="quarter" idx="1"/>
          </p:nvPr>
        </p:nvSpPr>
        <p:spPr>
          <a:xfrm>
            <a:off x="685800" y="1600200"/>
            <a:ext cx="8229600" cy="4648200"/>
          </a:xfrm>
        </p:spPr>
        <p:txBody>
          <a:bodyPr/>
          <a:lstStyle/>
          <a:p>
            <a:r>
              <a:rPr lang="en-US" dirty="0" smtClean="0"/>
              <a:t>FY16 DVM available at</a:t>
            </a:r>
          </a:p>
          <a:p>
            <a:pPr lvl="1">
              <a:buNone/>
            </a:pPr>
            <a:r>
              <a:rPr lang="en-US" u="sng" dirty="0" smtClean="0">
                <a:hlinkClick r:id="rId3"/>
              </a:rPr>
              <a:t>http</a:t>
            </a:r>
            <a:r>
              <a:rPr lang="en-US" u="sng" dirty="0">
                <a:hlinkClick r:id="rId3"/>
              </a:rPr>
              <a:t>://</a:t>
            </a:r>
            <a:r>
              <a:rPr lang="en-US" u="sng" dirty="0" smtClean="0">
                <a:hlinkClick r:id="rId3"/>
              </a:rPr>
              <a:t>dese.mo.gov/sites/default/files/fas-FY16DVMCalculation.pdf</a:t>
            </a:r>
            <a:endParaRPr lang="en-US" u="sng" dirty="0" smtClean="0"/>
          </a:p>
          <a:p>
            <a:pPr>
              <a:buNone/>
            </a:pPr>
            <a:endParaRPr lang="en-US" dirty="0" smtClean="0"/>
          </a:p>
          <a:p>
            <a:endParaRPr lang="en-US" dirty="0" smtClean="0"/>
          </a:p>
          <a:p>
            <a:pPr>
              <a:buNone/>
            </a:pPr>
            <a:endParaRPr lang="en-US" dirty="0" smtClean="0"/>
          </a:p>
        </p:txBody>
      </p:sp>
    </p:spTree>
    <p:extLst>
      <p:ext uri="{BB962C8B-B14F-4D97-AF65-F5344CB8AC3E}">
        <p14:creationId xmlns:p14="http://schemas.microsoft.com/office/powerpoint/2010/main" val="282657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Weighting Thresholds</a:t>
            </a:r>
            <a:endParaRPr lang="en-US" dirty="0"/>
          </a:p>
        </p:txBody>
      </p:sp>
      <p:sp>
        <p:nvSpPr>
          <p:cNvPr id="3" name="Content Placeholder 2"/>
          <p:cNvSpPr>
            <a:spLocks noGrp="1"/>
          </p:cNvSpPr>
          <p:nvPr>
            <p:ph sz="quarter" idx="1"/>
          </p:nvPr>
        </p:nvSpPr>
        <p:spPr/>
        <p:txBody>
          <a:bodyPr/>
          <a:lstStyle/>
          <a:p>
            <a:r>
              <a:rPr lang="en-US" dirty="0" smtClean="0"/>
              <a:t>2012-13 and 2013-14- FRL-38.8%, IEP-13.2% and LEP-1.8%</a:t>
            </a:r>
          </a:p>
          <a:p>
            <a:pPr>
              <a:buNone/>
            </a:pPr>
            <a:endParaRPr lang="en-US" dirty="0" smtClean="0"/>
          </a:p>
          <a:p>
            <a:r>
              <a:rPr lang="en-US" dirty="0" smtClean="0"/>
              <a:t>2014-15 and 2015-16- FRL-41%, IEP-12.6%, and LEP-2.1%</a:t>
            </a:r>
            <a:endParaRPr lang="en-US" dirty="0"/>
          </a:p>
        </p:txBody>
      </p:sp>
    </p:spTree>
    <p:extLst>
      <p:ext uri="{BB962C8B-B14F-4D97-AF65-F5344CB8AC3E}">
        <p14:creationId xmlns:p14="http://schemas.microsoft.com/office/powerpoint/2010/main" val="34080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Basic Formula</a:t>
            </a:r>
          </a:p>
        </p:txBody>
      </p:sp>
      <p:sp>
        <p:nvSpPr>
          <p:cNvPr id="6147" name="Content Placeholder 2"/>
          <p:cNvSpPr>
            <a:spLocks noGrp="1"/>
          </p:cNvSpPr>
          <p:nvPr>
            <p:ph idx="1"/>
          </p:nvPr>
        </p:nvSpPr>
        <p:spPr/>
        <p:txBody>
          <a:bodyPr/>
          <a:lstStyle/>
          <a:p>
            <a:pPr eaLnBrk="1" hangingPunct="1">
              <a:buFont typeface="Wingdings" pitchFamily="2" charset="2"/>
              <a:buNone/>
            </a:pPr>
            <a:r>
              <a:rPr lang="en-US" sz="3000" dirty="0" smtClean="0"/>
              <a:t>Local Effort</a:t>
            </a:r>
          </a:p>
          <a:p>
            <a:pPr eaLnBrk="1" hangingPunct="1">
              <a:buFont typeface="Wingdings" pitchFamily="2" charset="2"/>
              <a:buNone/>
            </a:pPr>
            <a:endParaRPr lang="en-US" sz="1000" dirty="0" smtClean="0"/>
          </a:p>
          <a:p>
            <a:pPr eaLnBrk="1" hangingPunct="1">
              <a:buFont typeface="Wingdings" pitchFamily="2" charset="2"/>
              <a:buChar char="q"/>
            </a:pPr>
            <a:r>
              <a:rPr lang="en-US" sz="3000" dirty="0" smtClean="0"/>
              <a:t>Decrease in assessed valuation below 2004 valuation</a:t>
            </a:r>
          </a:p>
          <a:p>
            <a:pPr eaLnBrk="1" hangingPunct="1">
              <a:buFont typeface="Wingdings" pitchFamily="2" charset="2"/>
              <a:buChar char="q"/>
            </a:pPr>
            <a:r>
              <a:rPr lang="en-US" sz="3000" dirty="0" smtClean="0"/>
              <a:t>Increase in Fines above 2004-05 revenue</a:t>
            </a:r>
            <a:endParaRPr lang="en-US" dirty="0" smtClean="0"/>
          </a:p>
        </p:txBody>
      </p:sp>
    </p:spTree>
    <p:extLst>
      <p:ext uri="{BB962C8B-B14F-4D97-AF65-F5344CB8AC3E}">
        <p14:creationId xmlns:p14="http://schemas.microsoft.com/office/powerpoint/2010/main" val="11607272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dirty="0" smtClean="0"/>
              <a:t>Proposition C Funding Estimates</a:t>
            </a:r>
          </a:p>
        </p:txBody>
      </p:sp>
      <p:sp>
        <p:nvSpPr>
          <p:cNvPr id="13315" name="Content Placeholder 2"/>
          <p:cNvSpPr>
            <a:spLocks noGrp="1"/>
          </p:cNvSpPr>
          <p:nvPr>
            <p:ph idx="1"/>
          </p:nvPr>
        </p:nvSpPr>
        <p:spPr>
          <a:xfrm>
            <a:off x="304800" y="1600200"/>
            <a:ext cx="8305800" cy="5029200"/>
          </a:xfrm>
        </p:spPr>
        <p:txBody>
          <a:bodyPr/>
          <a:lstStyle/>
          <a:p>
            <a:r>
              <a:rPr lang="en-US" sz="2400" dirty="0"/>
              <a:t>A $.01 state-wide general sales tax for education with a corresponding property tax reduction for school districts.  Prop C sales tax revenue is collected locally, transmitted to the state and then passed on to school districts based on an amount per prior year Weighted Average Daily Attendance (WADA) </a:t>
            </a:r>
            <a:r>
              <a:rPr lang="en-US" sz="2400" dirty="0" smtClean="0"/>
              <a:t>amount</a:t>
            </a:r>
            <a:endParaRPr lang="en-US" sz="2400" dirty="0"/>
          </a:p>
          <a:p>
            <a:r>
              <a:rPr lang="en-US" sz="2400" dirty="0" smtClean="0"/>
              <a:t>2014-2015 Prop C Estimate</a:t>
            </a:r>
          </a:p>
          <a:p>
            <a:pPr lvl="1"/>
            <a:r>
              <a:rPr lang="en-US" sz="1700" dirty="0"/>
              <a:t>Based on the WADA and estimated revenue of </a:t>
            </a:r>
            <a:r>
              <a:rPr lang="en-US" sz="1700" dirty="0" smtClean="0"/>
              <a:t>$827,500,000 </a:t>
            </a:r>
            <a:r>
              <a:rPr lang="en-US" sz="1700" dirty="0"/>
              <a:t>the </a:t>
            </a:r>
            <a:r>
              <a:rPr lang="en-US" sz="1700" dirty="0" smtClean="0"/>
              <a:t>2014-15 </a:t>
            </a:r>
            <a:r>
              <a:rPr lang="en-US" sz="1700" dirty="0"/>
              <a:t>estimated amount per WADA would be </a:t>
            </a:r>
            <a:r>
              <a:rPr lang="en-US" sz="1700" dirty="0" smtClean="0"/>
              <a:t>$916.  </a:t>
            </a:r>
            <a:r>
              <a:rPr lang="en-US" sz="1700" dirty="0"/>
              <a:t> </a:t>
            </a:r>
            <a:r>
              <a:rPr lang="en-US" sz="1700" dirty="0" smtClean="0"/>
              <a:t>At this point we remain cautiously optimistic that Proposition C funds will remain strong during the second half of FY15 and that the projected amount per WADA will be realized.  You are urged to continue to closely monitor the Proposition C receipts very closely for the remainder of the year.</a:t>
            </a:r>
          </a:p>
          <a:p>
            <a:pPr lvl="1"/>
            <a:r>
              <a:rPr lang="en-US" sz="1700" dirty="0" smtClean="0"/>
              <a:t>Monitor the monthly School Finance memos for updates.</a:t>
            </a:r>
            <a:endParaRPr lang="en-US" sz="2400" dirty="0"/>
          </a:p>
          <a:p>
            <a:pPr>
              <a:buFont typeface="Wingdings" pitchFamily="2" charset="2"/>
              <a:buNone/>
            </a:pPr>
            <a:endParaRPr lang="en-US" sz="2400" dirty="0" smtClean="0"/>
          </a:p>
          <a:p>
            <a:pPr lvl="1">
              <a:buNone/>
            </a:pPr>
            <a:endParaRPr lang="en-US" sz="2000" dirty="0" smtClean="0"/>
          </a:p>
        </p:txBody>
      </p:sp>
    </p:spTree>
    <p:extLst>
      <p:ext uri="{BB962C8B-B14F-4D97-AF65-F5344CB8AC3E}">
        <p14:creationId xmlns:p14="http://schemas.microsoft.com/office/powerpoint/2010/main" val="30960395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themeOverride>
</file>

<file path=docProps/app.xml><?xml version="1.0" encoding="utf-8"?>
<Properties xmlns="http://schemas.openxmlformats.org/officeDocument/2006/extended-properties" xmlns:vt="http://schemas.openxmlformats.org/officeDocument/2006/docPropsVTypes">
  <Template>NEW TEMPLATE-Jan2011</Template>
  <TotalTime>4753</TotalTime>
  <Words>1758</Words>
  <Application>Microsoft Office PowerPoint</Application>
  <PresentationFormat>On-screen Show (4:3)</PresentationFormat>
  <Paragraphs>216</Paragraphs>
  <Slides>33</Slides>
  <Notes>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School Finance Topics</vt:lpstr>
      <vt:lpstr>Topics</vt:lpstr>
      <vt:lpstr>Basic Formula-2014-15</vt:lpstr>
      <vt:lpstr>HB 1689 - State Adequacy Target</vt:lpstr>
      <vt:lpstr>HB 1689 - State Adequacy Target</vt:lpstr>
      <vt:lpstr>Dollar Value Modifier (DVM)</vt:lpstr>
      <vt:lpstr>Weighting Thresholds</vt:lpstr>
      <vt:lpstr>Basic Formula</vt:lpstr>
      <vt:lpstr>Proposition C Funding Estimates</vt:lpstr>
      <vt:lpstr>Proposition C Funding Estimates</vt:lpstr>
      <vt:lpstr>Proposition C Funding Estimates</vt:lpstr>
      <vt:lpstr>Classroom Trust Fund Estimates</vt:lpstr>
      <vt:lpstr>Classroom Trust Fund</vt:lpstr>
      <vt:lpstr>Small Schools Grant</vt:lpstr>
      <vt:lpstr>Small Schools Funding Estimate</vt:lpstr>
      <vt:lpstr>Bill Back Procedures (Local Tax Effort)</vt:lpstr>
      <vt:lpstr>Bill Back Procedures (Local Tax Effort)</vt:lpstr>
      <vt:lpstr>Bill Back Procedures (Local Tax Effort)</vt:lpstr>
      <vt:lpstr>Bill Back Procedures (Local Tax Effort)</vt:lpstr>
      <vt:lpstr>Minimum Salary Requirements</vt:lpstr>
      <vt:lpstr>Minimum Salary Requirements</vt:lpstr>
      <vt:lpstr>Minimum Salary Requirements</vt:lpstr>
      <vt:lpstr>Non-certificated Educators</vt:lpstr>
      <vt:lpstr>Non-certificated Educators</vt:lpstr>
      <vt:lpstr>Non-certificated Educators </vt:lpstr>
      <vt:lpstr>Inclement Weather</vt:lpstr>
      <vt:lpstr>School Calendar Options</vt:lpstr>
      <vt:lpstr>School Calendar Options</vt:lpstr>
      <vt:lpstr>School Calendar </vt:lpstr>
      <vt:lpstr>School Calendar</vt:lpstr>
      <vt:lpstr>Summer School</vt:lpstr>
      <vt:lpstr>Summer School</vt:lpstr>
      <vt:lpstr>Contact Information</vt:lpstr>
    </vt:vector>
  </TitlesOfParts>
  <Company>DESE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SB 287 Foundation Formula</dc:title>
  <dc:creator>Denise Roach</dc:creator>
  <cp:lastModifiedBy>jjordan1</cp:lastModifiedBy>
  <cp:revision>450</cp:revision>
  <cp:lastPrinted>2015-03-23T19:06:31Z</cp:lastPrinted>
  <dcterms:created xsi:type="dcterms:W3CDTF">2006-01-24T14:09:30Z</dcterms:created>
  <dcterms:modified xsi:type="dcterms:W3CDTF">2015-03-25T13:42:34Z</dcterms:modified>
</cp:coreProperties>
</file>