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9" r:id="rId1"/>
  </p:sldMasterIdLst>
  <p:notesMasterIdLst>
    <p:notesMasterId r:id="rId23"/>
  </p:notesMasterIdLst>
  <p:handoutMasterIdLst>
    <p:handoutMasterId r:id="rId24"/>
  </p:handoutMasterIdLst>
  <p:sldIdLst>
    <p:sldId id="257" r:id="rId2"/>
    <p:sldId id="267" r:id="rId3"/>
    <p:sldId id="261" r:id="rId4"/>
    <p:sldId id="268" r:id="rId5"/>
    <p:sldId id="297" r:id="rId6"/>
    <p:sldId id="298" r:id="rId7"/>
    <p:sldId id="300" r:id="rId8"/>
    <p:sldId id="296" r:id="rId9"/>
    <p:sldId id="301" r:id="rId10"/>
    <p:sldId id="302" r:id="rId11"/>
    <p:sldId id="303" r:id="rId12"/>
    <p:sldId id="304" r:id="rId13"/>
    <p:sldId id="305" r:id="rId14"/>
    <p:sldId id="265" r:id="rId15"/>
    <p:sldId id="263" r:id="rId16"/>
    <p:sldId id="283" r:id="rId17"/>
    <p:sldId id="266" r:id="rId18"/>
    <p:sldId id="275" r:id="rId19"/>
    <p:sldId id="264" r:id="rId20"/>
    <p:sldId id="273" r:id="rId21"/>
    <p:sldId id="286" r:id="rId2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68C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11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pitchFamily="18" charset="0"/>
                <a:ea typeface="+mn-ea"/>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Times New Roman" pitchFamily="18" charset="0"/>
                <a:ea typeface="+mn-ea"/>
              </a:defRPr>
            </a:lvl1pPr>
          </a:lstStyle>
          <a:p>
            <a:pPr>
              <a:defRPr/>
            </a:pPr>
            <a:r>
              <a:rPr lang="en-US"/>
              <a:t>3/20/2014</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imes New Roman" pitchFamily="18" charset="0"/>
                <a:ea typeface="+mn-ea"/>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14E64B9-ACDA-7349-ACB1-F20A9C85E2EB}" type="slidenum">
              <a:rPr lang="en-US"/>
              <a:pPr/>
              <a:t>‹#›</a:t>
            </a:fld>
            <a:endParaRPr lang="en-US"/>
          </a:p>
        </p:txBody>
      </p:sp>
    </p:spTree>
    <p:extLst>
      <p:ext uri="{BB962C8B-B14F-4D97-AF65-F5344CB8AC3E}">
        <p14:creationId xmlns:p14="http://schemas.microsoft.com/office/powerpoint/2010/main" val="2770815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defRPr>
            </a:lvl1pPr>
          </a:lstStyle>
          <a:p>
            <a:pPr>
              <a:defRPr/>
            </a:pPr>
            <a:r>
              <a:rPr lang="en-US"/>
              <a:t>3/20/2014</a:t>
            </a:r>
          </a:p>
        </p:txBody>
      </p:sp>
      <p:sp>
        <p:nvSpPr>
          <p:cNvPr id="348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95E2418-0919-6C4C-B2CC-C17E3A89DA11}" type="slidenum">
              <a:rPr lang="en-US"/>
              <a:pPr/>
              <a:t>‹#›</a:t>
            </a:fld>
            <a:endParaRPr lang="en-US"/>
          </a:p>
        </p:txBody>
      </p:sp>
    </p:spTree>
    <p:extLst>
      <p:ext uri="{BB962C8B-B14F-4D97-AF65-F5344CB8AC3E}">
        <p14:creationId xmlns:p14="http://schemas.microsoft.com/office/powerpoint/2010/main" val="259729032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1% increase per $5 million</a:t>
            </a:r>
          </a:p>
        </p:txBody>
      </p:sp>
      <p:sp>
        <p:nvSpPr>
          <p:cNvPr id="3584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200"/>
              <a:t>3/20/2014</a:t>
            </a:r>
          </a:p>
        </p:txBody>
      </p:sp>
      <p:sp>
        <p:nvSpPr>
          <p:cNvPr id="3584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4C5789DE-6C65-5945-8817-18CBF8A1CBF5}" type="slidenum">
              <a:rPr lang="en-US" sz="1200"/>
              <a:pPr/>
              <a:t>2</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200"/>
              <a:t>7/2014</a:t>
            </a:r>
          </a:p>
        </p:txBody>
      </p:sp>
      <p:sp>
        <p:nvSpPr>
          <p:cNvPr id="3686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AF4C7ACF-3BF7-D345-BC23-C729D7FA3668}" type="slidenum">
              <a:rPr lang="en-US" sz="1200"/>
              <a:pPr/>
              <a:t>5</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789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200"/>
              <a:t>7/2014</a:t>
            </a:r>
          </a:p>
        </p:txBody>
      </p:sp>
      <p:sp>
        <p:nvSpPr>
          <p:cNvPr id="3789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B23A00B7-68B4-FE46-B802-2BB48B25F124}" type="slidenum">
              <a:rPr lang="en-US" sz="1200"/>
              <a:pPr/>
              <a:t>6</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BE5855BF-CA06-6E4D-913F-E3DF17A0913D}" type="slidenum">
              <a:rPr lang="en-US" sz="1200"/>
              <a:pPr/>
              <a:t>15</a:t>
            </a:fld>
            <a:endParaRPr lang="en-US" sz="1200"/>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200"/>
              <a:t>3/20/2014</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 Id="rId3"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337F"/>
        </a:solid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rgbClr val="94664B"/>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r>
              <a:rPr lang="en-US"/>
              <a:t>3/20/2014</a:t>
            </a:r>
          </a:p>
        </p:txBody>
      </p:sp>
      <p:sp>
        <p:nvSpPr>
          <p:cNvPr id="10" name="Slide Number Placeholder 28"/>
          <p:cNvSpPr>
            <a:spLocks noGrp="1"/>
          </p:cNvSpPr>
          <p:nvPr>
            <p:ph type="sldNum" sz="quarter" idx="11"/>
          </p:nvPr>
        </p:nvSpPr>
        <p:spPr>
          <a:xfrm>
            <a:off x="8001000" y="228600"/>
            <a:ext cx="838200" cy="381000"/>
          </a:xfrm>
        </p:spPr>
        <p:txBody>
          <a:bodyPr/>
          <a:lstStyle>
            <a:lvl1pPr>
              <a:defRPr>
                <a:solidFill>
                  <a:schemeClr val="tx2"/>
                </a:solidFill>
              </a:defRPr>
            </a:lvl1pPr>
          </a:lstStyle>
          <a:p>
            <a:fld id="{0C3A4E0E-1A52-C440-8E51-60A9F83EC107}" type="slidenum">
              <a:rPr lang="en-US"/>
              <a:pPr/>
              <a:t>‹#›</a:t>
            </a:fld>
            <a:endParaRPr lang="en-US"/>
          </a:p>
        </p:txBody>
      </p:sp>
    </p:spTree>
    <p:extLst>
      <p:ext uri="{BB962C8B-B14F-4D97-AF65-F5344CB8AC3E}">
        <p14:creationId xmlns:p14="http://schemas.microsoft.com/office/powerpoint/2010/main" val="247537263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torch-colo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562600"/>
            <a:ext cx="25241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22"/>
          <p:cNvSpPr>
            <a:spLocks noGrp="1"/>
          </p:cNvSpPr>
          <p:nvPr>
            <p:ph type="sldNum" sz="quarter" idx="10"/>
          </p:nvPr>
        </p:nvSpPr>
        <p:spPr/>
        <p:txBody>
          <a:bodyPr/>
          <a:lstStyle>
            <a:lvl1pPr>
              <a:defRPr/>
            </a:lvl1pPr>
          </a:lstStyle>
          <a:p>
            <a:fld id="{D31D59D8-8242-B245-AF5B-3A116C1D6F8C}" type="slidenum">
              <a:rPr lang="en-US"/>
              <a:pPr/>
              <a:t>‹#›</a:t>
            </a:fld>
            <a:endParaRPr lang="en-US"/>
          </a:p>
        </p:txBody>
      </p:sp>
    </p:spTree>
    <p:extLst>
      <p:ext uri="{BB962C8B-B14F-4D97-AF65-F5344CB8AC3E}">
        <p14:creationId xmlns:p14="http://schemas.microsoft.com/office/powerpoint/2010/main" val="1095216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rgbClr val="00337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rgbClr val="3D9833"/>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5" descr="torch-colo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638800"/>
            <a:ext cx="25241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553200" y="609605"/>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1"/>
            <a:ext cx="5562600" cy="5516564"/>
          </a:xfrm>
        </p:spPr>
        <p:txBody>
          <a:bodyPr vert="eaVert"/>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10"/>
          </p:nvPr>
        </p:nvSpPr>
        <p:spPr>
          <a:xfrm rot="5400000">
            <a:off x="6011863" y="144462"/>
            <a:ext cx="533400" cy="244475"/>
          </a:xfrm>
        </p:spPr>
        <p:txBody>
          <a:bodyPr/>
          <a:lstStyle>
            <a:lvl1pPr>
              <a:defRPr/>
            </a:lvl1pPr>
          </a:lstStyle>
          <a:p>
            <a:fld id="{8B15FB51-68F4-6B41-8F09-E90D087EC58F}" type="slidenum">
              <a:rPr lang="en-US"/>
              <a:pPr/>
              <a:t>‹#›</a:t>
            </a:fld>
            <a:endParaRPr lang="en-US"/>
          </a:p>
        </p:txBody>
      </p:sp>
    </p:spTree>
    <p:extLst>
      <p:ext uri="{BB962C8B-B14F-4D97-AF65-F5344CB8AC3E}">
        <p14:creationId xmlns:p14="http://schemas.microsoft.com/office/powerpoint/2010/main" val="21305420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torch-colo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5562600"/>
            <a:ext cx="25241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12648" y="228600"/>
            <a:ext cx="8153400" cy="990600"/>
          </a:xfrm>
        </p:spPr>
        <p:txBody>
          <a:bodyPr anchor="b"/>
          <a:lstStyle/>
          <a:p>
            <a:r>
              <a:rPr lang="en-US" smtClean="0"/>
              <a:t>Click to edit Master title style</a:t>
            </a:r>
            <a:endParaRPr lang="en-US" dirty="0"/>
          </a:p>
        </p:txBody>
      </p:sp>
      <p:sp>
        <p:nvSpPr>
          <p:cNvPr id="8" name="Content Placeholder 7"/>
          <p:cNvSpPr>
            <a:spLocks noGrp="1"/>
          </p:cNvSpPr>
          <p:nvPr>
            <p:ph sz="quarter" idx="1"/>
          </p:nvPr>
        </p:nvSpPr>
        <p:spPr>
          <a:xfrm>
            <a:off x="612648" y="1600200"/>
            <a:ext cx="8153400" cy="46482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xfrm>
            <a:off x="0" y="1279525"/>
            <a:ext cx="533400" cy="244475"/>
          </a:xfrm>
        </p:spPr>
        <p:txBody>
          <a:bodyPr/>
          <a:lstStyle>
            <a:lvl1pPr>
              <a:defRPr/>
            </a:lvl1pPr>
          </a:lstStyle>
          <a:p>
            <a:fld id="{056A84F0-EE47-5543-AA72-D9EC092188D2}" type="slidenum">
              <a:rPr lang="en-US"/>
              <a:pPr/>
              <a:t>‹#›</a:t>
            </a:fld>
            <a:endParaRPr lang="en-US"/>
          </a:p>
        </p:txBody>
      </p:sp>
    </p:spTree>
    <p:extLst>
      <p:ext uri="{BB962C8B-B14F-4D97-AF65-F5344CB8AC3E}">
        <p14:creationId xmlns:p14="http://schemas.microsoft.com/office/powerpoint/2010/main" val="967485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6" y="2743205"/>
            <a:ext cx="7123113" cy="1673225"/>
          </a:xfrm>
        </p:spPr>
        <p:txBody>
          <a:bodyPr/>
          <a:lstStyle>
            <a:lvl1pPr marL="0" indent="0">
              <a:buNone/>
              <a:defRPr sz="2800">
                <a:solidFill>
                  <a:schemeClr val="tx2"/>
                </a:solidFill>
                <a:latin typeface="Cambria" pitchFamily="18"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7" name="Slide Number Placeholder 12"/>
          <p:cNvSpPr>
            <a:spLocks noGrp="1"/>
          </p:cNvSpPr>
          <p:nvPr>
            <p:ph type="sldNum" sz="quarter" idx="10"/>
          </p:nvPr>
        </p:nvSpPr>
        <p:spPr>
          <a:xfrm>
            <a:off x="0" y="1752600"/>
            <a:ext cx="1295400" cy="701675"/>
          </a:xfrm>
        </p:spPr>
        <p:txBody>
          <a:bodyPr>
            <a:noAutofit/>
          </a:bodyPr>
          <a:lstStyle>
            <a:lvl1pPr>
              <a:defRPr sz="2400"/>
            </a:lvl1pPr>
          </a:lstStyle>
          <a:p>
            <a:fld id="{427FF4F4-37FA-6B4E-AA9A-929258404CBD}" type="slidenum">
              <a:rPr lang="en-US"/>
              <a:pPr/>
              <a:t>‹#›</a:t>
            </a:fld>
            <a:endParaRPr lang="en-US"/>
          </a:p>
        </p:txBody>
      </p:sp>
    </p:spTree>
    <p:extLst>
      <p:ext uri="{BB962C8B-B14F-4D97-AF65-F5344CB8AC3E}">
        <p14:creationId xmlns:p14="http://schemas.microsoft.com/office/powerpoint/2010/main" val="321569239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torch-colo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5562600"/>
            <a:ext cx="25241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atin typeface="Cambria" pitchFamily="18" charset="0"/>
              </a:defRPr>
            </a:lvl1pPr>
          </a:lstStyle>
          <a:p>
            <a:r>
              <a:rPr lang="en-US" smtClean="0"/>
              <a:t>Click to edit Master title style</a:t>
            </a:r>
            <a:endParaRPr lang="en-US" dirty="0"/>
          </a:p>
        </p:txBody>
      </p:sp>
      <p:sp>
        <p:nvSpPr>
          <p:cNvPr id="9" name="Content Placeholder 8"/>
          <p:cNvSpPr>
            <a:spLocks noGrp="1"/>
          </p:cNvSpPr>
          <p:nvPr>
            <p:ph sz="quarter" idx="1"/>
          </p:nvPr>
        </p:nvSpPr>
        <p:spPr>
          <a:xfrm>
            <a:off x="609600" y="1589567"/>
            <a:ext cx="3886200" cy="45720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9"/>
          <p:cNvSpPr>
            <a:spLocks noGrp="1"/>
          </p:cNvSpPr>
          <p:nvPr>
            <p:ph type="sldNum" sz="quarter" idx="10"/>
          </p:nvPr>
        </p:nvSpPr>
        <p:spPr>
          <a:xfrm>
            <a:off x="0" y="1279525"/>
            <a:ext cx="533400" cy="244475"/>
          </a:xfrm>
        </p:spPr>
        <p:txBody>
          <a:bodyPr/>
          <a:lstStyle>
            <a:lvl1pPr>
              <a:defRPr/>
            </a:lvl1pPr>
          </a:lstStyle>
          <a:p>
            <a:fld id="{20A7135B-83E6-DE41-B3A3-C968B255BC82}" type="slidenum">
              <a:rPr lang="en-US"/>
              <a:pPr/>
              <a:t>‹#›</a:t>
            </a:fld>
            <a:endParaRPr lang="en-US"/>
          </a:p>
        </p:txBody>
      </p:sp>
    </p:spTree>
    <p:extLst>
      <p:ext uri="{BB962C8B-B14F-4D97-AF65-F5344CB8AC3E}">
        <p14:creationId xmlns:p14="http://schemas.microsoft.com/office/powerpoint/2010/main" val="3800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torch-colo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5562600"/>
            <a:ext cx="25241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33400" y="273051"/>
            <a:ext cx="8153400" cy="869950"/>
          </a:xfrm>
        </p:spPr>
        <p:txBody>
          <a:bodyPr/>
          <a:lstStyle>
            <a:lvl1pPr>
              <a:defRPr>
                <a:latin typeface="Cambria" pitchFamily="18" charset="0"/>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15"/>
          <p:cNvSpPr>
            <a:spLocks noGrp="1"/>
          </p:cNvSpPr>
          <p:nvPr>
            <p:ph type="body" sz="quarter" idx="1"/>
          </p:nvPr>
        </p:nvSpPr>
        <p:spPr>
          <a:xfrm>
            <a:off x="609600" y="1752600"/>
            <a:ext cx="3886200" cy="640080"/>
          </a:xfrm>
          <a:solidFill>
            <a:srgbClr val="C13828"/>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rgbClr val="B59B0C"/>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8" name="Slide Number Placeholder 11"/>
          <p:cNvSpPr>
            <a:spLocks noGrp="1"/>
          </p:cNvSpPr>
          <p:nvPr>
            <p:ph type="sldNum" sz="quarter" idx="10"/>
          </p:nvPr>
        </p:nvSpPr>
        <p:spPr/>
        <p:txBody>
          <a:bodyPr/>
          <a:lstStyle>
            <a:lvl1pPr>
              <a:defRPr/>
            </a:lvl1pPr>
          </a:lstStyle>
          <a:p>
            <a:fld id="{15ED89EF-0B41-E149-B765-F25F09A0BB83}" type="slidenum">
              <a:rPr lang="en-US"/>
              <a:pPr/>
              <a:t>‹#›</a:t>
            </a:fld>
            <a:endParaRPr lang="en-US"/>
          </a:p>
        </p:txBody>
      </p:sp>
    </p:spTree>
    <p:extLst>
      <p:ext uri="{BB962C8B-B14F-4D97-AF65-F5344CB8AC3E}">
        <p14:creationId xmlns:p14="http://schemas.microsoft.com/office/powerpoint/2010/main" val="2065735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torch-colo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181600"/>
            <a:ext cx="365125"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atin typeface="Cambria" pitchFamily="18" charset="0"/>
              </a:defRPr>
            </a:lvl1pPr>
          </a:lstStyle>
          <a:p>
            <a:r>
              <a:rPr lang="en-US" smtClean="0"/>
              <a:t>Click to edit Master title style</a:t>
            </a:r>
            <a:endParaRPr lang="en-US"/>
          </a:p>
        </p:txBody>
      </p:sp>
      <p:sp>
        <p:nvSpPr>
          <p:cNvPr id="4" name="Slide Number Placeholder 4"/>
          <p:cNvSpPr>
            <a:spLocks noGrp="1"/>
          </p:cNvSpPr>
          <p:nvPr>
            <p:ph type="sldNum" sz="quarter" idx="10"/>
          </p:nvPr>
        </p:nvSpPr>
        <p:spPr>
          <a:xfrm>
            <a:off x="0" y="1279525"/>
            <a:ext cx="533400" cy="244475"/>
          </a:xfrm>
        </p:spPr>
        <p:txBody>
          <a:bodyPr/>
          <a:lstStyle>
            <a:lvl1pPr>
              <a:defRPr/>
            </a:lvl1pPr>
          </a:lstStyle>
          <a:p>
            <a:fld id="{FC53F186-83BE-F94C-98EF-2338271DE2F7}" type="slidenum">
              <a:rPr lang="en-US"/>
              <a:pPr/>
              <a:t>‹#›</a:t>
            </a:fld>
            <a:endParaRPr lang="en-US"/>
          </a:p>
        </p:txBody>
      </p:sp>
    </p:spTree>
    <p:extLst>
      <p:ext uri="{BB962C8B-B14F-4D97-AF65-F5344CB8AC3E}">
        <p14:creationId xmlns:p14="http://schemas.microsoft.com/office/powerpoint/2010/main" val="3807509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DESE new 2010">
    <p:spTree>
      <p:nvGrpSpPr>
        <p:cNvPr id="1" name=""/>
        <p:cNvGrpSpPr/>
        <p:nvPr/>
      </p:nvGrpSpPr>
      <p:grpSpPr>
        <a:xfrm>
          <a:off x="0" y="0"/>
          <a:ext cx="0" cy="0"/>
          <a:chOff x="0" y="0"/>
          <a:chExt cx="0" cy="0"/>
        </a:xfrm>
      </p:grpSpPr>
      <p:pic>
        <p:nvPicPr>
          <p:cNvPr id="2" name="Picture 5" descr="torch-colo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5562600"/>
            <a:ext cx="25241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p:cNvSpPr>
            <a:spLocks noGrp="1"/>
          </p:cNvSpPr>
          <p:nvPr>
            <p:ph type="sldNum" sz="quarter" idx="10"/>
          </p:nvPr>
        </p:nvSpPr>
        <p:spPr>
          <a:xfrm>
            <a:off x="0" y="6248400"/>
            <a:ext cx="533400" cy="381000"/>
          </a:xfrm>
        </p:spPr>
        <p:txBody>
          <a:bodyPr/>
          <a:lstStyle>
            <a:lvl1pPr>
              <a:defRPr>
                <a:solidFill>
                  <a:schemeClr val="tx2"/>
                </a:solidFill>
              </a:defRPr>
            </a:lvl1pPr>
          </a:lstStyle>
          <a:p>
            <a:fld id="{48CBEC4A-572D-794C-97E6-510FF1300F26}" type="slidenum">
              <a:rPr lang="en-US"/>
              <a:pPr/>
              <a:t>‹#›</a:t>
            </a:fld>
            <a:endParaRPr lang="en-US"/>
          </a:p>
        </p:txBody>
      </p:sp>
    </p:spTree>
    <p:extLst>
      <p:ext uri="{BB962C8B-B14F-4D97-AF65-F5344CB8AC3E}">
        <p14:creationId xmlns:p14="http://schemas.microsoft.com/office/powerpoint/2010/main" val="3214052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torch-colo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5562600"/>
            <a:ext cx="25241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273051"/>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solidFill>
            <a:srgbClr val="C13828"/>
          </a:solidFill>
          <a:ln w="50800" cap="sq" cmpd="dbl" algn="ctr">
            <a:solidFill>
              <a:srgbClr val="C13828"/>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22"/>
          <p:cNvSpPr>
            <a:spLocks noGrp="1"/>
          </p:cNvSpPr>
          <p:nvPr>
            <p:ph type="sldNum" sz="quarter" idx="10"/>
          </p:nvPr>
        </p:nvSpPr>
        <p:spPr/>
        <p:txBody>
          <a:bodyPr/>
          <a:lstStyle>
            <a:lvl1pPr>
              <a:defRPr/>
            </a:lvl1pPr>
          </a:lstStyle>
          <a:p>
            <a:fld id="{682C2429-0CBE-2947-BCBC-51EADBF36C96}" type="slidenum">
              <a:rPr lang="en-US"/>
              <a:pPr/>
              <a:t>‹#›</a:t>
            </a:fld>
            <a:endParaRPr lang="en-US"/>
          </a:p>
        </p:txBody>
      </p:sp>
    </p:spTree>
    <p:extLst>
      <p:ext uri="{BB962C8B-B14F-4D97-AF65-F5344CB8AC3E}">
        <p14:creationId xmlns:p14="http://schemas.microsoft.com/office/powerpoint/2010/main" val="4147550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9" name="Picture 5" descr="torch-color.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 y="5638800"/>
            <a:ext cx="25241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atin typeface="Cambria" pitchFamily="18" charset="0"/>
              </a:defRPr>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560576" y="0"/>
            <a:ext cx="7583424" cy="4568952"/>
          </a:xfrm>
          <a:noFill/>
          <a:ln>
            <a:noFill/>
          </a:ln>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10" name="Slide Number Placeholder 12"/>
          <p:cNvSpPr>
            <a:spLocks noGrp="1"/>
          </p:cNvSpPr>
          <p:nvPr>
            <p:ph type="sldNum" sz="quarter" idx="10"/>
          </p:nvPr>
        </p:nvSpPr>
        <p:spPr>
          <a:xfrm>
            <a:off x="0" y="4667250"/>
            <a:ext cx="1447800" cy="663575"/>
          </a:xfrm>
        </p:spPr>
        <p:txBody>
          <a:bodyPr/>
          <a:lstStyle>
            <a:lvl1pPr>
              <a:defRPr sz="2800"/>
            </a:lvl1pPr>
          </a:lstStyle>
          <a:p>
            <a:fld id="{F47FCE93-F5EE-4B47-8068-1291BA5A947E}" type="slidenum">
              <a:rPr lang="en-US"/>
              <a:pPr/>
              <a:t>‹#›</a:t>
            </a:fld>
            <a:endParaRPr lang="en-US"/>
          </a:p>
        </p:txBody>
      </p:sp>
    </p:spTree>
    <p:extLst>
      <p:ext uri="{BB962C8B-B14F-4D97-AF65-F5344CB8AC3E}">
        <p14:creationId xmlns:p14="http://schemas.microsoft.com/office/powerpoint/2010/main" val="222369074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ea typeface="+mn-ea"/>
              </a:defRPr>
            </a:lvl1pPr>
          </a:lstStyle>
          <a:p>
            <a:pPr>
              <a:defRPr/>
            </a:pPr>
            <a:r>
              <a:rPr lang="en-US"/>
              <a:t>3/20/2014</a:t>
            </a:r>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ea typeface="+mn-ea"/>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066800"/>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400" b="1">
                <a:solidFill>
                  <a:srgbClr val="FFFFFF"/>
                </a:solidFill>
                <a:latin typeface="Tw Cen MT" charset="0"/>
              </a:defRPr>
            </a:lvl1pPr>
          </a:lstStyle>
          <a:p>
            <a:fld id="{2B60E566-31E7-8241-A6DB-0655BBC8B0C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116" r:id="rId1"/>
    <p:sldLayoutId id="2147484117" r:id="rId2"/>
    <p:sldLayoutId id="2147484118" r:id="rId3"/>
    <p:sldLayoutId id="2147484119" r:id="rId4"/>
    <p:sldLayoutId id="2147484120" r:id="rId5"/>
    <p:sldLayoutId id="2147484121" r:id="rId6"/>
    <p:sldLayoutId id="2147484122" r:id="rId7"/>
    <p:sldLayoutId id="2147484123" r:id="rId8"/>
    <p:sldLayoutId id="2147484124" r:id="rId9"/>
    <p:sldLayoutId id="2147484125" r:id="rId10"/>
    <p:sldLayoutId id="2147484126" r:id="rId11"/>
  </p:sldLayoutIdLst>
  <p:hf sldNum="0" hdr="0" ftr="0"/>
  <p:txStyles>
    <p:titleStyle>
      <a:lvl1pPr algn="l" rtl="0" eaLnBrk="1" fontAlgn="base" hangingPunct="1">
        <a:spcBef>
          <a:spcPct val="0"/>
        </a:spcBef>
        <a:spcAft>
          <a:spcPct val="0"/>
        </a:spcAft>
        <a:defRPr sz="4400" kern="1200">
          <a:solidFill>
            <a:schemeClr val="tx2"/>
          </a:solidFill>
          <a:latin typeface="+mj-lt"/>
          <a:ea typeface="ＭＳ Ｐゴシック" charset="0"/>
          <a:cs typeface="+mj-cs"/>
        </a:defRPr>
      </a:lvl1pPr>
      <a:lvl2pPr algn="l" rtl="0" eaLnBrk="1" fontAlgn="base" hangingPunct="1">
        <a:spcBef>
          <a:spcPct val="0"/>
        </a:spcBef>
        <a:spcAft>
          <a:spcPct val="0"/>
        </a:spcAft>
        <a:defRPr sz="4400">
          <a:solidFill>
            <a:schemeClr val="tx2"/>
          </a:solidFill>
          <a:latin typeface="Tw Cen MT" pitchFamily="34" charset="0"/>
          <a:ea typeface="ＭＳ Ｐゴシック" charset="0"/>
        </a:defRPr>
      </a:lvl2pPr>
      <a:lvl3pPr algn="l" rtl="0" eaLnBrk="1" fontAlgn="base" hangingPunct="1">
        <a:spcBef>
          <a:spcPct val="0"/>
        </a:spcBef>
        <a:spcAft>
          <a:spcPct val="0"/>
        </a:spcAft>
        <a:defRPr sz="4400">
          <a:solidFill>
            <a:schemeClr val="tx2"/>
          </a:solidFill>
          <a:latin typeface="Tw Cen MT" pitchFamily="34" charset="0"/>
          <a:ea typeface="ＭＳ Ｐゴシック" charset="0"/>
        </a:defRPr>
      </a:lvl3pPr>
      <a:lvl4pPr algn="l" rtl="0" eaLnBrk="1" fontAlgn="base" hangingPunct="1">
        <a:spcBef>
          <a:spcPct val="0"/>
        </a:spcBef>
        <a:spcAft>
          <a:spcPct val="0"/>
        </a:spcAft>
        <a:defRPr sz="4400">
          <a:solidFill>
            <a:schemeClr val="tx2"/>
          </a:solidFill>
          <a:latin typeface="Tw Cen MT" pitchFamily="34" charset="0"/>
          <a:ea typeface="ＭＳ Ｐゴシック" charset="0"/>
        </a:defRPr>
      </a:lvl4pPr>
      <a:lvl5pPr algn="l" rtl="0" eaLnBrk="1" fontAlgn="base" hangingPunct="1">
        <a:spcBef>
          <a:spcPct val="0"/>
        </a:spcBef>
        <a:spcAft>
          <a:spcPct val="0"/>
        </a:spcAft>
        <a:defRPr sz="4400">
          <a:solidFill>
            <a:schemeClr val="tx2"/>
          </a:solidFill>
          <a:latin typeface="Tw Cen MT" pitchFamily="34" charset="0"/>
          <a:ea typeface="ＭＳ Ｐゴシック"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charset="0"/>
        <a:buChar char=""/>
        <a:defRPr sz="2900" kern="1200">
          <a:solidFill>
            <a:schemeClr val="tx1"/>
          </a:solidFill>
          <a:latin typeface="+mn-lt"/>
          <a:ea typeface="ＭＳ Ｐゴシック" charset="0"/>
          <a:cs typeface="+mn-cs"/>
        </a:defRPr>
      </a:lvl1pPr>
      <a:lvl2pPr marL="639763" indent="-273050" algn="l" rtl="0" eaLnBrk="1" fontAlgn="base" hangingPunct="1">
        <a:spcBef>
          <a:spcPts val="550"/>
        </a:spcBef>
        <a:spcAft>
          <a:spcPct val="0"/>
        </a:spcAft>
        <a:buClr>
          <a:schemeClr val="accent1"/>
        </a:buClr>
        <a:buSzPct val="70000"/>
        <a:buFont typeface="Wingdings 2" charset="0"/>
        <a:buChar char=""/>
        <a:defRPr sz="2600" kern="1200">
          <a:solidFill>
            <a:schemeClr val="tx1"/>
          </a:solidFill>
          <a:latin typeface="+mn-lt"/>
          <a:ea typeface="ＭＳ Ｐゴシック" charset="0"/>
          <a:cs typeface="+mn-cs"/>
        </a:defRPr>
      </a:lvl2pPr>
      <a:lvl3pPr marL="914400" indent="-228600" algn="l" rtl="0" eaLnBrk="1" fontAlgn="base" hangingPunct="1">
        <a:spcBef>
          <a:spcPts val="500"/>
        </a:spcBef>
        <a:spcAft>
          <a:spcPct val="0"/>
        </a:spcAft>
        <a:buClr>
          <a:schemeClr val="accent2"/>
        </a:buClr>
        <a:buSzPct val="75000"/>
        <a:buFont typeface="Wingdings" charset="0"/>
        <a:buChar char=""/>
        <a:defRPr sz="2300" kern="1200">
          <a:solidFill>
            <a:schemeClr val="tx1"/>
          </a:solidFill>
          <a:latin typeface="+mn-lt"/>
          <a:ea typeface="ＭＳ Ｐゴシック" charset="0"/>
          <a:cs typeface="+mn-cs"/>
        </a:defRPr>
      </a:lvl3pPr>
      <a:lvl4pPr marL="1371600" indent="-228600" algn="l" rtl="0" eaLnBrk="1" fontAlgn="base" hangingPunct="1">
        <a:spcBef>
          <a:spcPts val="400"/>
        </a:spcBef>
        <a:spcAft>
          <a:spcPct val="0"/>
        </a:spcAft>
        <a:buClr>
          <a:srgbClr val="A5AB81"/>
        </a:buClr>
        <a:buSzPct val="75000"/>
        <a:buFont typeface="Wingdings" charset="0"/>
        <a:buChar char=""/>
        <a:defRPr sz="2000" kern="1200">
          <a:solidFill>
            <a:schemeClr val="tx1"/>
          </a:solidFill>
          <a:latin typeface="+mn-lt"/>
          <a:ea typeface="ＭＳ Ｐゴシック" charset="0"/>
          <a:cs typeface="+mn-cs"/>
        </a:defRPr>
      </a:lvl4pPr>
      <a:lvl5pPr marL="1828800" indent="-228600" algn="l" rtl="0" eaLnBrk="1" fontAlgn="base" hangingPunct="1">
        <a:spcBef>
          <a:spcPts val="400"/>
        </a:spcBef>
        <a:spcAft>
          <a:spcPct val="0"/>
        </a:spcAft>
        <a:buClr>
          <a:srgbClr val="D8B25C"/>
        </a:buClr>
        <a:buSzPct val="65000"/>
        <a:buFont typeface="Wingdings" charset="0"/>
        <a:buChar char=""/>
        <a:defRPr sz="2000" kern="1200">
          <a:solidFill>
            <a:schemeClr val="tx1"/>
          </a:solidFill>
          <a:latin typeface="+mn-lt"/>
          <a:ea typeface="ＭＳ Ｐゴシック" charset="0"/>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ese.mo.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ese.mo.gov/divadm/finance/FinancialRpt.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nhtsa.gov/people/injury/buses/2000schoolbus/index.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 Id="rId3" Type="http://schemas.openxmlformats.org/officeDocument/2006/relationships/hyperlink" Target="http://www.youtube.com/watch?v=7VbRtnzzK3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9296400" cy="5029200"/>
          </a:xfrm>
          <a:ln>
            <a:solidFill>
              <a:schemeClr val="accent1">
                <a:lumMod val="50000"/>
              </a:schemeClr>
            </a:solidFill>
          </a:ln>
        </p:spPr>
        <p:txBody>
          <a:bodyPr>
            <a:noAutofit/>
          </a:bodyPr>
          <a:lstStyle/>
          <a:p>
            <a:pPr marL="484188" algn="ctr" eaLnBrk="1" hangingPunct="1"/>
            <a:r>
              <a:rPr lang="en-US" sz="8000" b="1" cap="none">
                <a:solidFill>
                  <a:srgbClr val="72BC6E"/>
                </a:solidFill>
                <a:latin typeface="Tw Cen MT" charset="0"/>
              </a:rPr>
              <a:t/>
            </a:r>
            <a:br>
              <a:rPr lang="en-US" sz="8000" b="1" cap="none">
                <a:solidFill>
                  <a:srgbClr val="72BC6E"/>
                </a:solidFill>
                <a:latin typeface="Tw Cen MT" charset="0"/>
              </a:rPr>
            </a:br>
            <a:r>
              <a:rPr lang="en-US" sz="7200" b="1" cap="none">
                <a:solidFill>
                  <a:srgbClr val="72BC6E"/>
                </a:solidFill>
                <a:latin typeface="Tw Cen MT" charset="0"/>
              </a:rPr>
              <a:t>SCHOOL TRANSPORTATION UPDATE</a:t>
            </a:r>
            <a:r>
              <a:rPr lang="en-US" cap="none">
                <a:solidFill>
                  <a:srgbClr val="72BC6E"/>
                </a:solidFill>
                <a:latin typeface="Tw Cen MT" charset="0"/>
              </a:rPr>
              <a:t/>
            </a:r>
            <a:br>
              <a:rPr lang="en-US" cap="none">
                <a:solidFill>
                  <a:srgbClr val="72BC6E"/>
                </a:solidFill>
                <a:latin typeface="Tw Cen MT" charset="0"/>
              </a:rPr>
            </a:br>
            <a:r>
              <a:rPr lang="en-US" cap="none">
                <a:solidFill>
                  <a:srgbClr val="72BC6E"/>
                </a:solidFill>
                <a:latin typeface="Tw Cen MT" charset="0"/>
              </a:rPr>
              <a:t/>
            </a:r>
            <a:br>
              <a:rPr lang="en-US" cap="none">
                <a:solidFill>
                  <a:srgbClr val="72BC6E"/>
                </a:solidFill>
                <a:latin typeface="Tw Cen MT" charset="0"/>
              </a:rPr>
            </a:br>
            <a:r>
              <a:rPr lang="en-US" sz="3600" b="1" cap="none">
                <a:solidFill>
                  <a:srgbClr val="72BC6E"/>
                </a:solidFill>
                <a:latin typeface="Tw Cen MT" charset="0"/>
              </a:rPr>
              <a:t>MISSOURI DEPARTMENT OF ELEMENTARY    AND SECONDARY EDUCATION</a:t>
            </a:r>
            <a:endParaRPr lang="en-US" sz="2200" b="1" cap="none">
              <a:solidFill>
                <a:srgbClr val="72BC6E"/>
              </a:solidFill>
              <a:latin typeface="Tw Cen MT" charset="0"/>
            </a:endParaRPr>
          </a:p>
        </p:txBody>
      </p:sp>
      <p:sp>
        <p:nvSpPr>
          <p:cNvPr id="3" name="Subtitle 2"/>
          <p:cNvSpPr>
            <a:spLocks noGrp="1"/>
          </p:cNvSpPr>
          <p:nvPr>
            <p:ph type="subTitle" idx="1"/>
          </p:nvPr>
        </p:nvSpPr>
        <p:spPr>
          <a:xfrm>
            <a:off x="2514600" y="5943600"/>
            <a:ext cx="6248400" cy="914400"/>
          </a:xfrm>
        </p:spPr>
        <p:txBody>
          <a:bodyPr>
            <a:normAutofit fontScale="85000" lnSpcReduction="10000"/>
          </a:bodyPr>
          <a:lstStyle/>
          <a:p>
            <a:pPr algn="ctr" eaLnBrk="1" fontAlgn="auto" hangingPunct="1">
              <a:spcAft>
                <a:spcPts val="0"/>
              </a:spcAft>
              <a:buFont typeface="Wingdings 2"/>
              <a:buNone/>
              <a:defRPr/>
            </a:pPr>
            <a:r>
              <a:rPr lang="en-US" sz="4400" dirty="0" smtClean="0">
                <a:ea typeface="+mn-ea"/>
              </a:rPr>
              <a:t>2015 MASA Spring Conference</a:t>
            </a:r>
            <a:endParaRPr lang="en-US" sz="4400" dirty="0">
              <a:ea typeface="+mn-ea"/>
            </a:endParaRPr>
          </a:p>
        </p:txBody>
      </p:sp>
      <p:sp>
        <p:nvSpPr>
          <p:cNvPr id="4" name="Date Placeholder 3"/>
          <p:cNvSpPr>
            <a:spLocks noGrp="1"/>
          </p:cNvSpPr>
          <p:nvPr>
            <p:ph type="dt" sz="quarter" idx="10"/>
          </p:nvPr>
        </p:nvSpPr>
        <p:spPr/>
        <p:txBody>
          <a:bodyPr/>
          <a:lstStyle/>
          <a:p>
            <a:pPr>
              <a:defRPr/>
            </a:pPr>
            <a:r>
              <a:rPr lang="en-US" dirty="0" smtClean="0"/>
              <a:t>March 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14400"/>
          </a:xfrm>
        </p:spPr>
        <p:txBody>
          <a:bodyPr/>
          <a:lstStyle/>
          <a:p>
            <a:pPr algn="ctr">
              <a:defRPr/>
            </a:pPr>
            <a:r>
              <a:rPr lang="en-US" sz="5400" b="1" dirty="0" smtClean="0">
                <a:solidFill>
                  <a:schemeClr val="accent1">
                    <a:lumMod val="75000"/>
                  </a:schemeClr>
                </a:solidFill>
                <a:ea typeface="+mj-ea"/>
              </a:rPr>
              <a:t>California Fatality</a:t>
            </a:r>
            <a:endParaRPr lang="en-US" sz="5400" b="1" dirty="0">
              <a:solidFill>
                <a:schemeClr val="accent1">
                  <a:lumMod val="75000"/>
                </a:schemeClr>
              </a:solidFill>
              <a:ea typeface="+mj-ea"/>
            </a:endParaRPr>
          </a:p>
        </p:txBody>
      </p:sp>
      <p:sp>
        <p:nvSpPr>
          <p:cNvPr id="22531" name="Content Placeholder 2"/>
          <p:cNvSpPr>
            <a:spLocks noGrp="1"/>
          </p:cNvSpPr>
          <p:nvPr>
            <p:ph sz="quarter" idx="1"/>
          </p:nvPr>
        </p:nvSpPr>
        <p:spPr>
          <a:xfrm>
            <a:off x="381000" y="1600200"/>
            <a:ext cx="8385175" cy="4648200"/>
          </a:xfrm>
        </p:spPr>
        <p:txBody>
          <a:bodyPr/>
          <a:lstStyle/>
          <a:p>
            <a:pPr>
              <a:buFont typeface="Wingdings" charset="0"/>
              <a:buNone/>
            </a:pPr>
            <a:r>
              <a:rPr lang="en-US">
                <a:latin typeface="Cambria" charset="0"/>
              </a:rPr>
              <a:t>	</a:t>
            </a:r>
            <a:r>
              <a:rPr lang="en-US" sz="4000">
                <a:latin typeface="Cambria" charset="0"/>
              </a:rPr>
              <a:t>A 14-year-old male exited his home and proceeded to his bus stop. It was still dark out. The bus was eastbound approaching the bus stop. The bus driver did not activate the eight-way light system. The student was struck and killed by an oncoming vehicle.</a:t>
            </a:r>
          </a:p>
          <a:p>
            <a:pPr>
              <a:buFont typeface="Wingdings" charset="0"/>
              <a:buNone/>
            </a:pPr>
            <a:endParaRPr lang="en-US">
              <a:latin typeface="Cambria"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838200"/>
          </a:xfrm>
        </p:spPr>
        <p:txBody>
          <a:bodyPr/>
          <a:lstStyle/>
          <a:p>
            <a:pPr algn="ctr">
              <a:defRPr/>
            </a:pPr>
            <a:r>
              <a:rPr lang="en-US" sz="5400" b="1" dirty="0" smtClean="0">
                <a:solidFill>
                  <a:schemeClr val="accent1">
                    <a:lumMod val="75000"/>
                  </a:schemeClr>
                </a:solidFill>
                <a:ea typeface="+mj-ea"/>
              </a:rPr>
              <a:t>Georgia Fatality</a:t>
            </a:r>
            <a:endParaRPr lang="en-US" b="1" dirty="0">
              <a:solidFill>
                <a:schemeClr val="accent1">
                  <a:lumMod val="75000"/>
                </a:schemeClr>
              </a:solidFill>
              <a:ea typeface="+mj-ea"/>
            </a:endParaRPr>
          </a:p>
        </p:txBody>
      </p:sp>
      <p:sp>
        <p:nvSpPr>
          <p:cNvPr id="23555" name="Content Placeholder 2"/>
          <p:cNvSpPr>
            <a:spLocks noGrp="1"/>
          </p:cNvSpPr>
          <p:nvPr>
            <p:ph sz="quarter" idx="1"/>
          </p:nvPr>
        </p:nvSpPr>
        <p:spPr>
          <a:xfrm>
            <a:off x="612775" y="1600200"/>
            <a:ext cx="8153400" cy="4648200"/>
          </a:xfrm>
        </p:spPr>
        <p:txBody>
          <a:bodyPr/>
          <a:lstStyle/>
          <a:p>
            <a:r>
              <a:rPr lang="en-US" sz="3200">
                <a:latin typeface="Cambria" charset="0"/>
              </a:rPr>
              <a:t>An 8-year-old male was crossing the road to board his school bus. The stop arm was out and the eight-way lights were flashing when a van approached from the front of the bus which struck and killed the child. </a:t>
            </a:r>
          </a:p>
          <a:p>
            <a:r>
              <a:rPr lang="en-US" sz="3200">
                <a:latin typeface="Cambria" charset="0"/>
              </a:rPr>
              <a:t>A 6-year-old male had exited the bus; as he crossed in front of the bus, the driver did not see him and the bus struck and killed him with the right front wheel of the bus. </a:t>
            </a:r>
            <a:endParaRPr lang="en-US" sz="3600">
              <a:latin typeface="Cambria" charset="0"/>
            </a:endParaRPr>
          </a:p>
          <a:p>
            <a:endParaRPr lang="en-US" sz="3600">
              <a:latin typeface="Cambria"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458200" cy="990600"/>
          </a:xfrm>
        </p:spPr>
        <p:txBody>
          <a:bodyPr/>
          <a:lstStyle/>
          <a:p>
            <a:pPr algn="ctr">
              <a:defRPr/>
            </a:pPr>
            <a:r>
              <a:rPr lang="en-US" sz="5400" b="1" dirty="0" smtClean="0">
                <a:solidFill>
                  <a:schemeClr val="accent1">
                    <a:lumMod val="75000"/>
                  </a:schemeClr>
                </a:solidFill>
                <a:ea typeface="+mj-ea"/>
              </a:rPr>
              <a:t>Louisiana</a:t>
            </a:r>
            <a:endParaRPr lang="en-US" sz="5400" b="1" dirty="0">
              <a:solidFill>
                <a:schemeClr val="accent1">
                  <a:lumMod val="75000"/>
                </a:schemeClr>
              </a:solidFill>
              <a:ea typeface="+mj-ea"/>
            </a:endParaRPr>
          </a:p>
        </p:txBody>
      </p:sp>
      <p:sp>
        <p:nvSpPr>
          <p:cNvPr id="24579" name="Content Placeholder 2"/>
          <p:cNvSpPr>
            <a:spLocks noGrp="1"/>
          </p:cNvSpPr>
          <p:nvPr>
            <p:ph sz="quarter" idx="1"/>
          </p:nvPr>
        </p:nvSpPr>
        <p:spPr>
          <a:xfrm>
            <a:off x="612775" y="1600200"/>
            <a:ext cx="8153400" cy="4648200"/>
          </a:xfrm>
        </p:spPr>
        <p:txBody>
          <a:bodyPr/>
          <a:lstStyle/>
          <a:p>
            <a:r>
              <a:rPr lang="en-US" sz="3200">
                <a:latin typeface="Cambria" charset="0"/>
              </a:rPr>
              <a:t>A 6-year-old male was attempting to cross the street to his bus stop when an oncoming vehicle struck and killed him. The vehicle had stopped a short distance away from the accident, but later left the scene. </a:t>
            </a:r>
          </a:p>
          <a:p>
            <a:r>
              <a:rPr lang="en-US" sz="3200">
                <a:latin typeface="Cambria" charset="0"/>
              </a:rPr>
              <a:t>A 6-year-old male had exited the bus. He bent down to tie his shoe and was struck and killed by the right front wheel of the bus.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153400" cy="990600"/>
          </a:xfrm>
        </p:spPr>
        <p:txBody>
          <a:bodyPr/>
          <a:lstStyle/>
          <a:p>
            <a:pPr algn="ctr"/>
            <a:r>
              <a:rPr lang="en-US" b="1">
                <a:solidFill>
                  <a:srgbClr val="2E7226"/>
                </a:solidFill>
                <a:latin typeface="Tw Cen MT" charset="0"/>
              </a:rPr>
              <a:t/>
            </a:r>
            <a:br>
              <a:rPr lang="en-US" b="1">
                <a:solidFill>
                  <a:srgbClr val="2E7226"/>
                </a:solidFill>
                <a:latin typeface="Tw Cen MT" charset="0"/>
              </a:rPr>
            </a:br>
            <a:r>
              <a:rPr lang="en-US" b="1">
                <a:solidFill>
                  <a:srgbClr val="2E7226"/>
                </a:solidFill>
                <a:latin typeface="Tw Cen MT" charset="0"/>
              </a:rPr>
              <a:t/>
            </a:r>
            <a:br>
              <a:rPr lang="en-US" b="1">
                <a:solidFill>
                  <a:srgbClr val="2E7226"/>
                </a:solidFill>
                <a:latin typeface="Tw Cen MT" charset="0"/>
              </a:rPr>
            </a:br>
            <a:r>
              <a:rPr lang="en-US" sz="5400" b="1">
                <a:solidFill>
                  <a:srgbClr val="2E7226"/>
                </a:solidFill>
                <a:latin typeface="Tw Cen MT" charset="0"/>
              </a:rPr>
              <a:t>Texas</a:t>
            </a:r>
            <a:r>
              <a:rPr lang="en-US" b="1">
                <a:solidFill>
                  <a:srgbClr val="2E7226"/>
                </a:solidFill>
                <a:latin typeface="Tw Cen MT" charset="0"/>
              </a:rPr>
              <a:t/>
            </a:r>
            <a:br>
              <a:rPr lang="en-US" b="1">
                <a:solidFill>
                  <a:srgbClr val="2E7226"/>
                </a:solidFill>
                <a:latin typeface="Tw Cen MT" charset="0"/>
              </a:rPr>
            </a:br>
            <a:endParaRPr lang="en-US" b="1">
              <a:solidFill>
                <a:srgbClr val="2E7226"/>
              </a:solidFill>
              <a:latin typeface="Tw Cen MT" charset="0"/>
            </a:endParaRPr>
          </a:p>
        </p:txBody>
      </p:sp>
      <p:sp>
        <p:nvSpPr>
          <p:cNvPr id="25603" name="Content Placeholder 2"/>
          <p:cNvSpPr>
            <a:spLocks noGrp="1"/>
          </p:cNvSpPr>
          <p:nvPr>
            <p:ph sz="quarter" idx="1"/>
          </p:nvPr>
        </p:nvSpPr>
        <p:spPr>
          <a:xfrm>
            <a:off x="612775" y="1600200"/>
            <a:ext cx="8153400" cy="4648200"/>
          </a:xfrm>
        </p:spPr>
        <p:txBody>
          <a:bodyPr/>
          <a:lstStyle/>
          <a:p>
            <a:r>
              <a:rPr lang="en-US">
                <a:latin typeface="Cambria" charset="0"/>
              </a:rPr>
              <a:t>A 6-year-old female was running towards her school when she fell underneath the school bus. She was run over by the left rear duals wheels of the bus.</a:t>
            </a:r>
          </a:p>
          <a:p>
            <a:r>
              <a:rPr lang="en-US">
                <a:latin typeface="Cambria" charset="0"/>
              </a:rPr>
              <a:t>A 17-year-old female had exited the bus and was walking across the center turn lane when a passing vehicle failed to stop for the bus while it was unloading. The vehicle struck and killed the female.</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153400" cy="990600"/>
          </a:xfrm>
        </p:spPr>
        <p:txBody>
          <a:bodyPr>
            <a:normAutofit/>
          </a:bodyPr>
          <a:lstStyle/>
          <a:p>
            <a:pPr marL="484188" algn="ctr" eaLnBrk="1" hangingPunct="1"/>
            <a:r>
              <a:rPr lang="en-US" sz="4000" b="1">
                <a:solidFill>
                  <a:srgbClr val="2E7226"/>
                </a:solidFill>
                <a:latin typeface="Tw Cen MT" charset="0"/>
              </a:rPr>
              <a:t>Certified School Bus Driver Instructor Training </a:t>
            </a:r>
            <a:r>
              <a:rPr lang="en-US" sz="4000">
                <a:solidFill>
                  <a:schemeClr val="accent1"/>
                </a:solidFill>
                <a:latin typeface="Tw Cen MT" charset="0"/>
              </a:rPr>
              <a:t/>
            </a:r>
            <a:br>
              <a:rPr lang="en-US" sz="4000">
                <a:solidFill>
                  <a:schemeClr val="accent1"/>
                </a:solidFill>
                <a:latin typeface="Tw Cen MT" charset="0"/>
              </a:rPr>
            </a:br>
            <a:endParaRPr lang="en-US" sz="4000">
              <a:solidFill>
                <a:schemeClr val="accent1"/>
              </a:solidFill>
              <a:latin typeface="Tw Cen MT" charset="0"/>
            </a:endParaRPr>
          </a:p>
        </p:txBody>
      </p:sp>
      <p:sp>
        <p:nvSpPr>
          <p:cNvPr id="3" name="Content Placeholder 2"/>
          <p:cNvSpPr>
            <a:spLocks noGrp="1"/>
          </p:cNvSpPr>
          <p:nvPr>
            <p:ph sz="quarter" idx="1"/>
          </p:nvPr>
        </p:nvSpPr>
        <p:spPr>
          <a:xfrm>
            <a:off x="0" y="1676400"/>
            <a:ext cx="9144000" cy="4953000"/>
          </a:xfrm>
        </p:spPr>
        <p:txBody>
          <a:bodyPr>
            <a:normAutofit/>
          </a:bodyPr>
          <a:lstStyle/>
          <a:p>
            <a:pPr>
              <a:lnSpc>
                <a:spcPct val="80000"/>
              </a:lnSpc>
            </a:pPr>
            <a:r>
              <a:rPr lang="en-US" sz="3200">
                <a:latin typeface="Cambria" charset="0"/>
              </a:rPr>
              <a:t>The Certified School Bus Driver Instructor recertification training will be held in Columbia on July 24, 2015.  The Certified School Bus Driver Instructor workshop is scheduled for July 27-29, 2015, in Warrensburg.  </a:t>
            </a:r>
          </a:p>
          <a:p>
            <a:pPr>
              <a:lnSpc>
                <a:spcPct val="80000"/>
              </a:lnSpc>
            </a:pPr>
            <a:endParaRPr lang="en-US" sz="3200">
              <a:latin typeface="Cambria" charset="0"/>
            </a:endParaRPr>
          </a:p>
          <a:p>
            <a:pPr>
              <a:lnSpc>
                <a:spcPct val="80000"/>
              </a:lnSpc>
            </a:pPr>
            <a:r>
              <a:rPr lang="en-US" sz="3200">
                <a:latin typeface="Cambria" charset="0"/>
              </a:rPr>
              <a:t>Registration forms for this training are available </a:t>
            </a:r>
            <a:r>
              <a:rPr lang="en-US" sz="2800" u="sng">
                <a:latin typeface="Cambria" charset="0"/>
              </a:rPr>
              <a:t>http://dese.mo.gov/financial-admin-services/school-transportation/certified-bus-driver-instructors</a:t>
            </a:r>
            <a:r>
              <a:rPr lang="en-US" sz="3200">
                <a:latin typeface="Cambria" charset="0"/>
              </a:rPr>
              <a:t>, a listing of all current Certified School Bus Driver Instructors can also be viewed at this site.</a:t>
            </a:r>
          </a:p>
          <a:p>
            <a:pPr eaLnBrk="1" hangingPunct="1">
              <a:lnSpc>
                <a:spcPct val="80000"/>
              </a:lnSpc>
              <a:buFont typeface="Wingdings 2" charset="0"/>
              <a:buNone/>
            </a:pPr>
            <a:endParaRPr lang="en-US" sz="1500">
              <a:latin typeface="Cambria" charset="0"/>
            </a:endParaRPr>
          </a:p>
          <a:p>
            <a:pPr eaLnBrk="1" hangingPunct="1">
              <a:lnSpc>
                <a:spcPct val="80000"/>
              </a:lnSpc>
              <a:buFont typeface="Wingdings 2" charset="0"/>
              <a:buNone/>
            </a:pPr>
            <a:r>
              <a:rPr lang="en-US" sz="700">
                <a:latin typeface="Cambria" charset="0"/>
              </a:rPr>
              <a:t> </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4800" y="228600"/>
            <a:ext cx="8461375" cy="762000"/>
          </a:xfrm>
        </p:spPr>
        <p:txBody>
          <a:bodyPr/>
          <a:lstStyle/>
          <a:p>
            <a:pPr algn="ctr" eaLnBrk="1" hangingPunct="1">
              <a:defRPr/>
            </a:pPr>
            <a:r>
              <a:rPr lang="en-US" b="1" dirty="0" smtClean="0">
                <a:solidFill>
                  <a:schemeClr val="accent1">
                    <a:lumMod val="75000"/>
                  </a:schemeClr>
                </a:solidFill>
                <a:ea typeface="+mj-ea"/>
              </a:rPr>
              <a:t>School Bus Purchases</a:t>
            </a:r>
            <a:endParaRPr lang="en-US" dirty="0" smtClean="0">
              <a:solidFill>
                <a:schemeClr val="accent1">
                  <a:lumMod val="75000"/>
                </a:schemeClr>
              </a:solidFill>
              <a:ea typeface="+mj-ea"/>
            </a:endParaRPr>
          </a:p>
        </p:txBody>
      </p:sp>
      <p:sp>
        <p:nvSpPr>
          <p:cNvPr id="27651" name="Content Placeholder 2"/>
          <p:cNvSpPr>
            <a:spLocks noGrp="1"/>
          </p:cNvSpPr>
          <p:nvPr>
            <p:ph sz="quarter" idx="1"/>
          </p:nvPr>
        </p:nvSpPr>
        <p:spPr>
          <a:xfrm>
            <a:off x="612775" y="1600200"/>
            <a:ext cx="8153400" cy="4648200"/>
          </a:xfrm>
        </p:spPr>
        <p:txBody>
          <a:bodyPr/>
          <a:lstStyle/>
          <a:p>
            <a:pPr eaLnBrk="1"/>
            <a:r>
              <a:rPr lang="en-US" sz="2000">
                <a:latin typeface="Cambria" charset="0"/>
              </a:rPr>
              <a:t>Missouri Statute 304.060, RSMo, requires school districts to comply with State Board of Education regulations that set school bus safety standards (this statute carries a “guilty of misconduct” violation for any school employee who does not comply with this requirement).  School districts and their school bus contractors are required by State Board of Education Regulation 5 CSR 30-261.025 to operate only school buses that meet Missouri Minimum Standards for School Buses.  In addition, school bus manufacturers are also charged in the Minimum Standards with certifying that their product meets the Minimum Standards for School Buses.</a:t>
            </a:r>
          </a:p>
          <a:p>
            <a:pPr eaLnBrk="1"/>
            <a:r>
              <a:rPr lang="en-US" sz="2000">
                <a:latin typeface="Cambria" charset="0"/>
              </a:rPr>
              <a:t>Please make sure that all school bus purchases, </a:t>
            </a:r>
            <a:r>
              <a:rPr lang="en-US" sz="2000" i="1">
                <a:latin typeface="Cambria" charset="0"/>
              </a:rPr>
              <a:t>including used school buses</a:t>
            </a:r>
            <a:r>
              <a:rPr lang="en-US" sz="2000">
                <a:latin typeface="Cambria" charset="0"/>
              </a:rPr>
              <a:t>, specify that the school bus meets Missouri Minimum Standards for the year in which the bus was manufactured.  Several states do not have the same specifications that Missouri does including the fire block seat upholstery, the second stop arm, and the lower side skirts.</a:t>
            </a:r>
          </a:p>
          <a:p>
            <a:pPr eaLnBrk="1" hangingPunct="1"/>
            <a:endParaRPr lang="en-US" sz="1100">
              <a:latin typeface="Cambria"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lstStyle/>
          <a:p>
            <a:pPr algn="ctr">
              <a:defRPr/>
            </a:pPr>
            <a:r>
              <a:rPr lang="en-US" sz="4000" b="1" dirty="0" smtClean="0">
                <a:solidFill>
                  <a:schemeClr val="accent1">
                    <a:lumMod val="75000"/>
                  </a:schemeClr>
                </a:solidFill>
                <a:ea typeface="+mj-ea"/>
              </a:rPr>
              <a:t>2015 National </a:t>
            </a:r>
            <a:br>
              <a:rPr lang="en-US" sz="4000" b="1" dirty="0" smtClean="0">
                <a:solidFill>
                  <a:schemeClr val="accent1">
                    <a:lumMod val="75000"/>
                  </a:schemeClr>
                </a:solidFill>
                <a:ea typeface="+mj-ea"/>
              </a:rPr>
            </a:br>
            <a:r>
              <a:rPr lang="en-US" sz="4000" b="1" dirty="0" smtClean="0">
                <a:solidFill>
                  <a:schemeClr val="accent1">
                    <a:lumMod val="75000"/>
                  </a:schemeClr>
                </a:solidFill>
                <a:ea typeface="+mj-ea"/>
              </a:rPr>
              <a:t>School Bus Safety Week</a:t>
            </a:r>
            <a:endParaRPr lang="en-US" sz="4000" dirty="0">
              <a:solidFill>
                <a:schemeClr val="accent1">
                  <a:lumMod val="75000"/>
                </a:schemeClr>
              </a:solidFill>
              <a:ea typeface="+mj-ea"/>
            </a:endParaRPr>
          </a:p>
        </p:txBody>
      </p:sp>
      <p:sp>
        <p:nvSpPr>
          <p:cNvPr id="22531" name="Content Placeholder 2"/>
          <p:cNvSpPr>
            <a:spLocks noGrp="1"/>
          </p:cNvSpPr>
          <p:nvPr>
            <p:ph sz="quarter" idx="1"/>
          </p:nvPr>
        </p:nvSpPr>
        <p:spPr>
          <a:xfrm>
            <a:off x="0" y="1524000"/>
            <a:ext cx="8763000" cy="5105400"/>
          </a:xfrm>
        </p:spPr>
        <p:txBody>
          <a:bodyPr/>
          <a:lstStyle/>
          <a:p>
            <a:pPr marL="571500" indent="0" fontAlgn="t">
              <a:buFont typeface="Wingdings" pitchFamily="2" charset="2"/>
              <a:buNone/>
              <a:defRPr/>
            </a:pPr>
            <a:endParaRPr lang="en-US" b="1" dirty="0" smtClean="0">
              <a:solidFill>
                <a:srgbClr val="FF0000"/>
              </a:solidFill>
              <a:ea typeface="+mn-ea"/>
            </a:endParaRPr>
          </a:p>
          <a:p>
            <a:pPr marL="571500" indent="0" fontAlgn="t">
              <a:buFont typeface="Wingdings" pitchFamily="2" charset="2"/>
              <a:buNone/>
              <a:defRPr/>
            </a:pPr>
            <a:endParaRPr lang="en-US" b="1" dirty="0" smtClean="0">
              <a:ea typeface="+mn-ea"/>
            </a:endParaRPr>
          </a:p>
          <a:p>
            <a:pPr marL="571500" indent="0" fontAlgn="t">
              <a:buFont typeface="Wingdings" pitchFamily="2" charset="2"/>
              <a:buNone/>
              <a:defRPr/>
            </a:pPr>
            <a:endParaRPr lang="en-US" b="1" dirty="0" smtClean="0">
              <a:ea typeface="+mn-ea"/>
            </a:endParaRPr>
          </a:p>
          <a:p>
            <a:pPr marL="571500" indent="0" fontAlgn="t">
              <a:buFont typeface="Wingdings" pitchFamily="2" charset="2"/>
              <a:buNone/>
              <a:defRPr/>
            </a:pPr>
            <a:endParaRPr lang="en-US" b="1" dirty="0" smtClean="0">
              <a:ea typeface="+mn-ea"/>
            </a:endParaRPr>
          </a:p>
          <a:p>
            <a:pPr marL="571500" indent="0" fontAlgn="t">
              <a:buFont typeface="Wingdings" pitchFamily="2" charset="2"/>
              <a:buNone/>
              <a:defRPr/>
            </a:pPr>
            <a:endParaRPr lang="en-US" b="1" dirty="0" smtClean="0">
              <a:ea typeface="+mn-ea"/>
            </a:endParaRPr>
          </a:p>
          <a:p>
            <a:pPr marL="571500" indent="0" fontAlgn="t">
              <a:buFont typeface="Wingdings" pitchFamily="2" charset="2"/>
              <a:buNone/>
              <a:defRPr/>
            </a:pPr>
            <a:endParaRPr lang="en-US" b="1" dirty="0" smtClean="0">
              <a:ea typeface="+mn-ea"/>
            </a:endParaRPr>
          </a:p>
          <a:p>
            <a:pPr marL="571500" indent="0" fontAlgn="t">
              <a:buFont typeface="Wingdings" pitchFamily="2" charset="2"/>
              <a:buNone/>
              <a:defRPr/>
            </a:pPr>
            <a:endParaRPr lang="en-US" b="1" dirty="0" smtClean="0">
              <a:ea typeface="+mn-ea"/>
            </a:endParaRPr>
          </a:p>
          <a:p>
            <a:pPr marL="571500" indent="0" fontAlgn="t">
              <a:buFont typeface="Wingdings" pitchFamily="2" charset="2"/>
              <a:buNone/>
              <a:defRPr/>
            </a:pPr>
            <a:endParaRPr lang="en-US" sz="1100" b="1" dirty="0" smtClean="0">
              <a:ea typeface="+mn-ea"/>
            </a:endParaRPr>
          </a:p>
          <a:p>
            <a:pPr marL="571500" indent="0" fontAlgn="t">
              <a:buFont typeface="Wingdings" pitchFamily="2" charset="2"/>
              <a:buNone/>
              <a:defRPr/>
            </a:pPr>
            <a:endParaRPr lang="en-US" sz="1100" b="1" dirty="0" smtClean="0">
              <a:ea typeface="+mn-ea"/>
            </a:endParaRPr>
          </a:p>
          <a:p>
            <a:pPr marL="571500" indent="0" fontAlgn="t">
              <a:buFont typeface="Wingdings" pitchFamily="2" charset="2"/>
              <a:buNone/>
              <a:defRPr/>
            </a:pPr>
            <a:endParaRPr lang="en-US" sz="1100" b="1" dirty="0" smtClean="0">
              <a:ea typeface="+mn-ea"/>
            </a:endParaRPr>
          </a:p>
          <a:p>
            <a:pPr marL="571500" indent="0" fontAlgn="t">
              <a:buFont typeface="Wingdings" pitchFamily="2" charset="2"/>
              <a:buNone/>
              <a:defRPr/>
            </a:pPr>
            <a:r>
              <a:rPr lang="en-US" b="1" dirty="0" smtClean="0">
                <a:ea typeface="+mn-ea"/>
              </a:rPr>
              <a:t>For posters contact NAPT at 800-989-6278.</a:t>
            </a:r>
          </a:p>
          <a:p>
            <a:pPr fontAlgn="t">
              <a:buFont typeface="Wingdings" pitchFamily="2" charset="2"/>
              <a:buNone/>
              <a:defRPr/>
            </a:pPr>
            <a:endParaRPr lang="en-US" b="1" dirty="0" smtClean="0">
              <a:ea typeface="+mn-ea"/>
            </a:endParaRPr>
          </a:p>
          <a:p>
            <a:pPr algn="ctr" fontAlgn="t">
              <a:buFont typeface="Wingdings" pitchFamily="2" charset="2"/>
              <a:buNone/>
              <a:defRPr/>
            </a:pPr>
            <a:endParaRPr lang="en-US" dirty="0" smtClean="0">
              <a:ea typeface="+mn-ea"/>
            </a:endParaRPr>
          </a:p>
          <a:p>
            <a:pPr>
              <a:buFont typeface="Wingdings" pitchFamily="2" charset="2"/>
              <a:buChar char=""/>
              <a:defRPr/>
            </a:pPr>
            <a:endParaRPr lang="en-US" dirty="0" smtClean="0">
              <a:ea typeface="+mn-ea"/>
            </a:endParaRPr>
          </a:p>
        </p:txBody>
      </p:sp>
      <p:sp>
        <p:nvSpPr>
          <p:cNvPr id="28676" name="Rectangle 5"/>
          <p:cNvSpPr>
            <a:spLocks noChangeArrowheads="1"/>
          </p:cNvSpPr>
          <p:nvPr/>
        </p:nvSpPr>
        <p:spPr bwMode="auto">
          <a:xfrm>
            <a:off x="1371600" y="-244475"/>
            <a:ext cx="5715000" cy="174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22180" rIns="0" bIns="222180" anchor="ctr">
            <a:spAutoFit/>
          </a:bodyPr>
          <a:lstStyle/>
          <a:p>
            <a:pPr algn="ctr" fontAlgn="b"/>
            <a:r>
              <a:rPr lang="en-US" sz="8400" b="1">
                <a:solidFill>
                  <a:srgbClr val="FFFFFF"/>
                </a:solidFill>
                <a:latin typeface="inherit" charset="0"/>
              </a:rPr>
              <a:t>  </a:t>
            </a:r>
            <a:endParaRPr lang="en-US" sz="27100" b="1">
              <a:solidFill>
                <a:srgbClr val="FFFFFF"/>
              </a:solidFill>
              <a:latin typeface="inherit" charset="0"/>
            </a:endParaRPr>
          </a:p>
        </p:txBody>
      </p:sp>
      <p:pic>
        <p:nvPicPr>
          <p:cNvPr id="28677" name="Picture 6" descr="National School Bus Safety Week &amp; Poster Con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0"/>
            <a:ext cx="7696200" cy="447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382000" cy="685800"/>
          </a:xfrm>
        </p:spPr>
        <p:txBody>
          <a:bodyPr>
            <a:normAutofit/>
          </a:bodyPr>
          <a:lstStyle/>
          <a:p>
            <a:pPr marL="484188" algn="ctr" eaLnBrk="1" hangingPunct="1"/>
            <a:r>
              <a:rPr lang="en-US" sz="5400" b="1">
                <a:solidFill>
                  <a:srgbClr val="2E7226"/>
                </a:solidFill>
                <a:latin typeface="Tw Cen MT" charset="0"/>
              </a:rPr>
              <a:t>Ridership List</a:t>
            </a:r>
            <a:r>
              <a:rPr lang="en-US" sz="4000">
                <a:solidFill>
                  <a:schemeClr val="accent1"/>
                </a:solidFill>
                <a:latin typeface="Tw Cen MT" charset="0"/>
              </a:rPr>
              <a:t/>
            </a:r>
            <a:br>
              <a:rPr lang="en-US" sz="4000">
                <a:solidFill>
                  <a:schemeClr val="accent1"/>
                </a:solidFill>
                <a:latin typeface="Tw Cen MT" charset="0"/>
              </a:rPr>
            </a:br>
            <a:endParaRPr lang="en-US" sz="4000">
              <a:solidFill>
                <a:schemeClr val="accent1"/>
              </a:solidFill>
              <a:latin typeface="Tw Cen MT" charset="0"/>
            </a:endParaRPr>
          </a:p>
        </p:txBody>
      </p:sp>
      <p:sp>
        <p:nvSpPr>
          <p:cNvPr id="3" name="Content Placeholder 2"/>
          <p:cNvSpPr>
            <a:spLocks noGrp="1"/>
          </p:cNvSpPr>
          <p:nvPr>
            <p:ph sz="quarter" idx="1"/>
          </p:nvPr>
        </p:nvSpPr>
        <p:spPr>
          <a:xfrm>
            <a:off x="0" y="1676400"/>
            <a:ext cx="9144000" cy="5029200"/>
          </a:xfrm>
        </p:spPr>
        <p:txBody>
          <a:bodyPr>
            <a:normAutofit/>
          </a:bodyPr>
          <a:lstStyle/>
          <a:p>
            <a:pPr marL="447675" indent="-382588" eaLnBrk="1" hangingPunct="1">
              <a:spcBef>
                <a:spcPct val="0"/>
              </a:spcBef>
              <a:buFont typeface="Wingdings 2" charset="0"/>
              <a:buChar char=""/>
            </a:pPr>
            <a:r>
              <a:rPr lang="en-US" sz="2000">
                <a:latin typeface="Cambria" charset="0"/>
              </a:rPr>
              <a:t>The second ridership list for the current school year should have been finalized on the second Wednesday of February (February 11, 2015). This list should be a compilation of the students</a:t>
            </a:r>
            <a:r>
              <a:rPr lang="ja-JP" altLang="en-US" sz="2000">
                <a:latin typeface="Cambria" charset="0"/>
              </a:rPr>
              <a:t>’</a:t>
            </a:r>
            <a:r>
              <a:rPr lang="en-US" sz="2000">
                <a:latin typeface="Cambria" charset="0"/>
              </a:rPr>
              <a:t> names that regularly ride the bus from the beginning of the second semester to the February 11 count day and should identify which students are eligible for state transportation aid (those living one mile or more from school) and those ineligible for state transportation aid (those living less than one mile from school). The compilation of this list should not be effected by the fact that a school district may not have been in session on February 11.</a:t>
            </a:r>
          </a:p>
          <a:p>
            <a:pPr marL="447675" indent="-382588" eaLnBrk="1" hangingPunct="1">
              <a:spcBef>
                <a:spcPct val="0"/>
              </a:spcBef>
              <a:buFont typeface="Wingdings 2" charset="0"/>
              <a:buNone/>
            </a:pPr>
            <a:r>
              <a:rPr lang="en-US" sz="2000">
                <a:latin typeface="Cambria" charset="0"/>
              </a:rPr>
              <a:t> </a:t>
            </a:r>
          </a:p>
          <a:p>
            <a:pPr marL="447675" indent="-382588" eaLnBrk="1" hangingPunct="1">
              <a:spcBef>
                <a:spcPct val="0"/>
              </a:spcBef>
              <a:buFont typeface="Wingdings 2" charset="0"/>
              <a:buChar char=""/>
            </a:pPr>
            <a:r>
              <a:rPr lang="en-US" sz="2000">
                <a:latin typeface="Cambria" charset="0"/>
              </a:rPr>
              <a:t>The ridership list should not be a listing of all students who are eligible or ineligible to ride the buses nor should it be a listing of only those students riding on the count day, but should be a listing of students regularly riding the buses. A student should ride the bus a minimum of once a week to be</a:t>
            </a:r>
          </a:p>
          <a:p>
            <a:pPr marL="447675" indent="-382588" eaLnBrk="1" hangingPunct="1">
              <a:spcBef>
                <a:spcPct val="0"/>
              </a:spcBef>
              <a:buFont typeface="Wingdings" charset="0"/>
              <a:buNone/>
            </a:pPr>
            <a:r>
              <a:rPr lang="en-US" sz="2000">
                <a:latin typeface="Cambria" charset="0"/>
              </a:rPr>
              <a:t>	considered a regular rider.</a:t>
            </a:r>
          </a:p>
          <a:p>
            <a:pPr marL="447675" indent="-382588" eaLnBrk="1" hangingPunct="1">
              <a:lnSpc>
                <a:spcPct val="80000"/>
              </a:lnSpc>
              <a:buFont typeface="Wingdings 2" charset="0"/>
              <a:buChar char=""/>
            </a:pPr>
            <a:endParaRPr lang="en-US" sz="2000">
              <a:latin typeface="Cambria"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xfrm>
            <a:off x="609600" y="533400"/>
            <a:ext cx="8077200" cy="869950"/>
          </a:xfrm>
        </p:spPr>
        <p:txBody>
          <a:bodyPr/>
          <a:lstStyle/>
          <a:p>
            <a:pPr algn="ctr"/>
            <a:r>
              <a:rPr lang="en-US" b="1">
                <a:solidFill>
                  <a:srgbClr val="2E7226"/>
                </a:solidFill>
                <a:latin typeface="Tw Cen MT" charset="0"/>
              </a:rPr>
              <a:t>Annual School Bus Driver Training Required</a:t>
            </a:r>
            <a:r>
              <a:rPr lang="en-US">
                <a:latin typeface="Tw Cen MT" charset="0"/>
              </a:rPr>
              <a:t/>
            </a:r>
            <a:br>
              <a:rPr lang="en-US">
                <a:latin typeface="Tw Cen MT" charset="0"/>
              </a:rPr>
            </a:br>
            <a:endParaRPr lang="en-US">
              <a:latin typeface="Tw Cen MT" charset="0"/>
            </a:endParaRPr>
          </a:p>
        </p:txBody>
      </p:sp>
      <p:sp>
        <p:nvSpPr>
          <p:cNvPr id="30723" name="Content Placeholder 4"/>
          <p:cNvSpPr>
            <a:spLocks noGrp="1"/>
          </p:cNvSpPr>
          <p:nvPr>
            <p:ph sz="quarter" idx="1"/>
          </p:nvPr>
        </p:nvSpPr>
        <p:spPr>
          <a:xfrm>
            <a:off x="609600" y="1752600"/>
            <a:ext cx="8153400" cy="4876800"/>
          </a:xfrm>
        </p:spPr>
        <p:txBody>
          <a:bodyPr/>
          <a:lstStyle/>
          <a:p>
            <a:r>
              <a:rPr lang="en-US" sz="3000">
                <a:latin typeface="Cambria" charset="0"/>
              </a:rPr>
              <a:t>Missouri law requires that each school bus driver receive at least 8 hours of annual training.  </a:t>
            </a:r>
          </a:p>
          <a:p>
            <a:r>
              <a:rPr lang="en-US" sz="3000">
                <a:latin typeface="Cambria" charset="0"/>
              </a:rPr>
              <a:t>This includes regular route drivers, sub drivers, activity and field trip drivers, and school district staff members such as coaches and teachers who drive school buses.  </a:t>
            </a:r>
          </a:p>
          <a:p>
            <a:r>
              <a:rPr lang="en-US" sz="3000">
                <a:latin typeface="Cambria" charset="0"/>
              </a:rPr>
              <a:t>Training records should include who attended the training, when the training was provided, and the contents of the training.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0"/>
            <a:ext cx="8153400" cy="990600"/>
          </a:xfrm>
        </p:spPr>
        <p:txBody>
          <a:bodyPr/>
          <a:lstStyle/>
          <a:p>
            <a:pPr marL="484188" algn="ctr" eaLnBrk="1" hangingPunct="1">
              <a:defRPr/>
            </a:pPr>
            <a:r>
              <a:rPr lang="en-US" b="1" dirty="0" smtClean="0">
                <a:solidFill>
                  <a:schemeClr val="accent1">
                    <a:lumMod val="75000"/>
                  </a:schemeClr>
                </a:solidFill>
                <a:ea typeface="+mj-ea"/>
              </a:rPr>
              <a:t>Non-Conforming Van Use</a:t>
            </a:r>
            <a:endParaRPr lang="en-US" dirty="0" smtClean="0">
              <a:solidFill>
                <a:schemeClr val="accent1">
                  <a:lumMod val="75000"/>
                </a:schemeClr>
              </a:solidFill>
              <a:ea typeface="+mj-ea"/>
            </a:endParaRPr>
          </a:p>
        </p:txBody>
      </p:sp>
      <p:sp>
        <p:nvSpPr>
          <p:cNvPr id="31747" name="Content Placeholder 2"/>
          <p:cNvSpPr>
            <a:spLocks noGrp="1"/>
          </p:cNvSpPr>
          <p:nvPr>
            <p:ph sz="quarter" idx="1"/>
          </p:nvPr>
        </p:nvSpPr>
        <p:spPr>
          <a:xfrm>
            <a:off x="457200" y="1600200"/>
            <a:ext cx="8229600" cy="5105400"/>
          </a:xfrm>
        </p:spPr>
        <p:txBody>
          <a:bodyPr/>
          <a:lstStyle/>
          <a:p>
            <a:pPr marL="447675" indent="-382588" eaLnBrk="1" hangingPunct="1">
              <a:buFont typeface="Wingdings 2" charset="0"/>
              <a:buChar char=""/>
            </a:pPr>
            <a:r>
              <a:rPr lang="en-US">
                <a:latin typeface="Cambria" charset="0"/>
              </a:rPr>
              <a:t>Any vehicle that transports 11 or more passengers including the driver that is newly purchased, leased, or contracted must be a school bus and meet all Missouri Minimum Standards for School Buses as well as all Federal Motor Vehicle Safety Standards for School Buses (with the exception of motor coaches).  </a:t>
            </a:r>
          </a:p>
          <a:p>
            <a:pPr marL="447675" indent="-382588" eaLnBrk="1" hangingPunct="1">
              <a:buFont typeface="Wingdings 2" charset="0"/>
              <a:buChar char=""/>
            </a:pPr>
            <a:r>
              <a:rPr lang="en-US" i="1">
                <a:latin typeface="Cambria" charset="0"/>
              </a:rPr>
              <a:t>This means that a school district cannot purchase, contract, or rent 12/15/17 passenger vans for the transportation of school children.</a:t>
            </a:r>
            <a:endParaRPr lang="en-US">
              <a:latin typeface="Cambria" charset="0"/>
            </a:endParaRPr>
          </a:p>
          <a:p>
            <a:pPr marL="447675" indent="-382588" eaLnBrk="1" hangingPunct="1">
              <a:buFont typeface="Wingdings 2" charset="0"/>
              <a:buChar char=""/>
            </a:pPr>
            <a:endParaRPr lang="en-US">
              <a:latin typeface="Cambria"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533400"/>
            <a:ext cx="8915400" cy="838200"/>
          </a:xfrm>
        </p:spPr>
        <p:txBody>
          <a:bodyPr/>
          <a:lstStyle/>
          <a:p>
            <a:pPr marL="484188" algn="ctr" eaLnBrk="1" hangingPunct="1">
              <a:defRPr/>
            </a:pPr>
            <a:r>
              <a:rPr lang="en-US" b="1" dirty="0" smtClean="0">
                <a:solidFill>
                  <a:schemeClr val="accent1">
                    <a:lumMod val="75000"/>
                  </a:schemeClr>
                </a:solidFill>
                <a:ea typeface="+mj-ea"/>
              </a:rPr>
              <a:t>2015-16 Transportation </a:t>
            </a:r>
            <a:br>
              <a:rPr lang="en-US" b="1" dirty="0" smtClean="0">
                <a:solidFill>
                  <a:schemeClr val="accent1">
                    <a:lumMod val="75000"/>
                  </a:schemeClr>
                </a:solidFill>
                <a:ea typeface="+mj-ea"/>
              </a:rPr>
            </a:br>
            <a:r>
              <a:rPr lang="en-US" b="1" dirty="0" smtClean="0">
                <a:solidFill>
                  <a:schemeClr val="accent1">
                    <a:lumMod val="75000"/>
                  </a:schemeClr>
                </a:solidFill>
                <a:ea typeface="+mj-ea"/>
              </a:rPr>
              <a:t>Budget Estimate</a:t>
            </a:r>
            <a:endParaRPr lang="en-US" dirty="0" smtClean="0">
              <a:solidFill>
                <a:schemeClr val="accent1">
                  <a:lumMod val="75000"/>
                </a:schemeClr>
              </a:solidFill>
              <a:ea typeface="+mj-ea"/>
            </a:endParaRPr>
          </a:p>
        </p:txBody>
      </p:sp>
      <p:sp>
        <p:nvSpPr>
          <p:cNvPr id="14339" name="Content Placeholder 2"/>
          <p:cNvSpPr>
            <a:spLocks noGrp="1"/>
          </p:cNvSpPr>
          <p:nvPr>
            <p:ph sz="quarter" idx="1"/>
          </p:nvPr>
        </p:nvSpPr>
        <p:spPr>
          <a:xfrm>
            <a:off x="0" y="1882775"/>
            <a:ext cx="9144000" cy="4572000"/>
          </a:xfrm>
        </p:spPr>
        <p:txBody>
          <a:bodyPr/>
          <a:lstStyle/>
          <a:p>
            <a:pPr eaLnBrk="1" hangingPunct="1">
              <a:buFont typeface="Wingdings 2" charset="0"/>
              <a:buNone/>
            </a:pPr>
            <a:r>
              <a:rPr lang="en-US">
                <a:latin typeface="Cambria" charset="0"/>
              </a:rPr>
              <a:t>	</a:t>
            </a:r>
            <a:r>
              <a:rPr lang="en-US" sz="4800">
                <a:latin typeface="Cambria" charset="0"/>
              </a:rPr>
              <a:t>The 2015-16 budget appropriation in House Bill 2 is $100,297,713 the same appropriation that is currently being paid out for the 2014-15 payment year. </a:t>
            </a:r>
            <a:r>
              <a:rPr lang="en-US" sz="4000">
                <a:latin typeface="Cambria" charset="0"/>
              </a:rPr>
              <a:t> </a:t>
            </a:r>
            <a:endParaRPr lang="en-US">
              <a:latin typeface="Cambria" charset="0"/>
            </a:endParaRPr>
          </a:p>
          <a:p>
            <a:pPr eaLnBrk="1" hangingPunct="1"/>
            <a:endParaRPr lang="en-US">
              <a:latin typeface="Cambria"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28600" y="228600"/>
            <a:ext cx="8686800" cy="990600"/>
          </a:xfrm>
        </p:spPr>
        <p:txBody>
          <a:bodyPr/>
          <a:lstStyle/>
          <a:p>
            <a:pPr algn="ctr" eaLnBrk="1" hangingPunct="1">
              <a:defRPr/>
            </a:pPr>
            <a:r>
              <a:rPr lang="en-US" sz="4000" b="1" dirty="0" smtClean="0">
                <a:solidFill>
                  <a:schemeClr val="accent1">
                    <a:lumMod val="75000"/>
                  </a:schemeClr>
                </a:solidFill>
                <a:ea typeface="+mj-ea"/>
              </a:rPr>
              <a:t>Who must have a School Bus (S) Endorsement?</a:t>
            </a:r>
            <a:endParaRPr lang="en-US" sz="4000" dirty="0" smtClean="0">
              <a:solidFill>
                <a:schemeClr val="accent1">
                  <a:lumMod val="75000"/>
                </a:schemeClr>
              </a:solidFill>
              <a:ea typeface="+mj-ea"/>
            </a:endParaRPr>
          </a:p>
        </p:txBody>
      </p:sp>
      <p:sp>
        <p:nvSpPr>
          <p:cNvPr id="32771" name="Content Placeholder 2"/>
          <p:cNvSpPr>
            <a:spLocks noGrp="1"/>
          </p:cNvSpPr>
          <p:nvPr>
            <p:ph sz="quarter" idx="1"/>
          </p:nvPr>
        </p:nvSpPr>
        <p:spPr>
          <a:xfrm>
            <a:off x="381000" y="1600200"/>
            <a:ext cx="8385175" cy="4876800"/>
          </a:xfrm>
        </p:spPr>
        <p:txBody>
          <a:bodyPr/>
          <a:lstStyle/>
          <a:p>
            <a:pPr eaLnBrk="1"/>
            <a:r>
              <a:rPr lang="en-US" sz="1600">
                <a:latin typeface="Cambria" charset="0"/>
              </a:rPr>
              <a:t>State statutes require drivers of any vehicle (including a personal vehicle) who are being compensated for transporting students to/from ANY school event/program to have an “S” endorsement on their license.</a:t>
            </a:r>
          </a:p>
          <a:p>
            <a:pPr eaLnBrk="1"/>
            <a:r>
              <a:rPr lang="en-US" sz="1600">
                <a:latin typeface="Cambria" charset="0"/>
              </a:rPr>
              <a:t> District employees (i.e., teachers, coaches, administrators, secretaries, school nurses, janitors, etc.) who transport students as an “incident” to employment (i.e., student illness, etc.), are required only to have a valid Class F operator’s license.</a:t>
            </a:r>
          </a:p>
          <a:p>
            <a:pPr eaLnBrk="1"/>
            <a:r>
              <a:rPr lang="en-US" sz="1600">
                <a:latin typeface="Cambria" charset="0"/>
              </a:rPr>
              <a:t> District employees who are hired knowing they will be transporting school children as part of their job (i.e., regularly scheduled field trips, school sponsored activities, etc.) must have a Class E (for hire) license with a school bus (S) endorsement. Vehicles must weigh less than 26,001 lbs. and be capable of transporting 15 or less including the driver.</a:t>
            </a:r>
          </a:p>
          <a:p>
            <a:pPr eaLnBrk="1"/>
            <a:r>
              <a:rPr lang="en-US" sz="1600">
                <a:latin typeface="Cambria" charset="0"/>
              </a:rPr>
              <a:t> In addition, parents or individuals who enter into a contract with the district to transport students in a district owned/district leased vehicle and who are paid a lump sum amount, an hourly wage, or more than the AAA cost per mile must have a Class E license with an S endorsement. These parents or individuals must agree to provide transportation in a safe, inspected, insured, licensed vehicle.</a:t>
            </a:r>
          </a:p>
          <a:p>
            <a:pPr eaLnBrk="1"/>
            <a:r>
              <a:rPr lang="en-US" sz="1600">
                <a:latin typeface="Cambria" charset="0"/>
              </a:rPr>
              <a:t> Note:  Any vehicle that is capable of transporting 11 or more including the driver must be a yellow school bus that complies with Missouri Minimum Standards for School Buses.</a:t>
            </a:r>
          </a:p>
          <a:p>
            <a:pPr eaLnBrk="1" hangingPunct="1"/>
            <a:endParaRPr lang="en-US" sz="1000">
              <a:latin typeface="Cambria"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153400" cy="762000"/>
          </a:xfrm>
        </p:spPr>
        <p:txBody>
          <a:bodyPr/>
          <a:lstStyle/>
          <a:p>
            <a:pPr algn="ctr">
              <a:defRPr/>
            </a:pPr>
            <a:r>
              <a:rPr lang="en-US" sz="5400" dirty="0" smtClean="0">
                <a:solidFill>
                  <a:schemeClr val="accent1">
                    <a:lumMod val="75000"/>
                  </a:schemeClr>
                </a:solidFill>
                <a:ea typeface="+mj-ea"/>
              </a:rPr>
              <a:t>Contact Information</a:t>
            </a:r>
            <a:endParaRPr lang="en-US" sz="5400" dirty="0">
              <a:solidFill>
                <a:schemeClr val="accent1">
                  <a:lumMod val="75000"/>
                </a:schemeClr>
              </a:solidFill>
              <a:ea typeface="+mj-ea"/>
            </a:endParaRPr>
          </a:p>
        </p:txBody>
      </p:sp>
      <p:sp>
        <p:nvSpPr>
          <p:cNvPr id="3" name="Content Placeholder 2"/>
          <p:cNvSpPr>
            <a:spLocks noGrp="1"/>
          </p:cNvSpPr>
          <p:nvPr>
            <p:ph sz="quarter" idx="1"/>
          </p:nvPr>
        </p:nvSpPr>
        <p:spPr>
          <a:xfrm>
            <a:off x="0" y="1600200"/>
            <a:ext cx="9144000" cy="4876800"/>
          </a:xfrm>
        </p:spPr>
        <p:txBody>
          <a:bodyPr/>
          <a:lstStyle/>
          <a:p>
            <a:pPr algn="ctr" eaLnBrk="1" hangingPunct="1">
              <a:lnSpc>
                <a:spcPct val="90000"/>
              </a:lnSpc>
              <a:buFont typeface="Wingdings" pitchFamily="2" charset="2"/>
              <a:buNone/>
              <a:defRPr/>
            </a:pPr>
            <a:r>
              <a:rPr lang="en-US" sz="3600" b="1" dirty="0" smtClean="0">
                <a:solidFill>
                  <a:schemeClr val="accent1">
                    <a:lumMod val="75000"/>
                  </a:schemeClr>
                </a:solidFill>
                <a:ea typeface="+mn-ea"/>
              </a:rPr>
              <a:t>Debra Clink</a:t>
            </a:r>
          </a:p>
          <a:p>
            <a:pPr algn="ctr" eaLnBrk="1" hangingPunct="1">
              <a:lnSpc>
                <a:spcPct val="90000"/>
              </a:lnSpc>
              <a:buFont typeface="Wingdings" pitchFamily="2" charset="2"/>
              <a:buNone/>
              <a:defRPr/>
            </a:pPr>
            <a:r>
              <a:rPr lang="en-US" sz="3600" b="1" dirty="0" smtClean="0">
                <a:solidFill>
                  <a:schemeClr val="accent1">
                    <a:lumMod val="75000"/>
                  </a:schemeClr>
                </a:solidFill>
                <a:ea typeface="+mn-ea"/>
              </a:rPr>
              <a:t>School Transportation/Finance Consultant</a:t>
            </a:r>
          </a:p>
          <a:p>
            <a:pPr algn="ctr" eaLnBrk="1" hangingPunct="1">
              <a:lnSpc>
                <a:spcPct val="90000"/>
              </a:lnSpc>
              <a:buFont typeface="Wingdings" pitchFamily="2" charset="2"/>
              <a:buNone/>
              <a:defRPr/>
            </a:pPr>
            <a:r>
              <a:rPr lang="en-US" sz="3600" b="1" dirty="0" smtClean="0">
                <a:solidFill>
                  <a:schemeClr val="accent1">
                    <a:lumMod val="75000"/>
                  </a:schemeClr>
                </a:solidFill>
                <a:ea typeface="+mn-ea"/>
              </a:rPr>
              <a:t>MO Dept. of Elementary and Secondary Education</a:t>
            </a:r>
          </a:p>
          <a:p>
            <a:pPr algn="ctr" eaLnBrk="1" hangingPunct="1">
              <a:lnSpc>
                <a:spcPct val="90000"/>
              </a:lnSpc>
              <a:buFont typeface="Wingdings" pitchFamily="2" charset="2"/>
              <a:buNone/>
              <a:defRPr/>
            </a:pPr>
            <a:r>
              <a:rPr lang="en-US" sz="3600" b="1" dirty="0" smtClean="0">
                <a:solidFill>
                  <a:schemeClr val="accent1">
                    <a:lumMod val="75000"/>
                  </a:schemeClr>
                </a:solidFill>
                <a:ea typeface="+mn-ea"/>
              </a:rPr>
              <a:t>Phone No:  573/751-0357</a:t>
            </a:r>
          </a:p>
          <a:p>
            <a:pPr algn="ctr" eaLnBrk="1" hangingPunct="1">
              <a:lnSpc>
                <a:spcPct val="90000"/>
              </a:lnSpc>
              <a:buFont typeface="Wingdings" pitchFamily="2" charset="2"/>
              <a:buNone/>
              <a:defRPr/>
            </a:pPr>
            <a:r>
              <a:rPr lang="en-US" sz="3600" b="1" dirty="0" smtClean="0">
                <a:solidFill>
                  <a:schemeClr val="accent1">
                    <a:lumMod val="75000"/>
                  </a:schemeClr>
                </a:solidFill>
                <a:ea typeface="+mn-ea"/>
              </a:rPr>
              <a:t>Debra.Clink@dese.mo.gov</a:t>
            </a:r>
            <a:endParaRPr lang="en-US" sz="2800" b="1" dirty="0" smtClean="0">
              <a:solidFill>
                <a:schemeClr val="accent1">
                  <a:lumMod val="75000"/>
                </a:schemeClr>
              </a:solidFill>
              <a:ea typeface="+mn-ea"/>
            </a:endParaRPr>
          </a:p>
          <a:p>
            <a:pPr algn="ctr">
              <a:buFont typeface="Wingdings" pitchFamily="2" charset="2"/>
              <a:buNone/>
              <a:defRPr/>
            </a:pPr>
            <a:endParaRPr lang="en-US" sz="2000" dirty="0" smtClean="0">
              <a:solidFill>
                <a:schemeClr val="accent1">
                  <a:lumMod val="75000"/>
                </a:schemeClr>
              </a:solidFill>
              <a:ea typeface="+mn-ea"/>
              <a:hlinkClick r:id="rId2"/>
            </a:endParaRPr>
          </a:p>
          <a:p>
            <a:pPr algn="ctr">
              <a:buFont typeface="Wingdings" pitchFamily="2" charset="2"/>
              <a:buNone/>
              <a:defRPr/>
            </a:pPr>
            <a:r>
              <a:rPr lang="en-US" sz="2000" dirty="0" smtClean="0">
                <a:solidFill>
                  <a:schemeClr val="accent1">
                    <a:lumMod val="75000"/>
                  </a:schemeClr>
                </a:solidFill>
                <a:ea typeface="+mn-ea"/>
              </a:rPr>
              <a:t>dese.mo.gov | facebook.com/</a:t>
            </a:r>
            <a:r>
              <a:rPr lang="en-US" sz="2000" dirty="0" err="1" smtClean="0">
                <a:solidFill>
                  <a:schemeClr val="accent1">
                    <a:lumMod val="75000"/>
                  </a:schemeClr>
                </a:solidFill>
                <a:ea typeface="+mn-ea"/>
              </a:rPr>
              <a:t>MOEducation</a:t>
            </a:r>
            <a:r>
              <a:rPr lang="en-US" sz="2000" dirty="0" smtClean="0">
                <a:solidFill>
                  <a:schemeClr val="accent1">
                    <a:lumMod val="75000"/>
                  </a:schemeClr>
                </a:solidFill>
                <a:ea typeface="+mn-ea"/>
              </a:rPr>
              <a:t> </a:t>
            </a:r>
          </a:p>
          <a:p>
            <a:pPr algn="ctr">
              <a:buFont typeface="Wingdings" pitchFamily="2" charset="2"/>
              <a:buNone/>
              <a:defRPr/>
            </a:pPr>
            <a:r>
              <a:rPr lang="en-US" sz="2000" dirty="0" smtClean="0">
                <a:solidFill>
                  <a:schemeClr val="accent1">
                    <a:lumMod val="75000"/>
                  </a:schemeClr>
                </a:solidFill>
                <a:ea typeface="+mn-ea"/>
              </a:rPr>
              <a:t>twitter.com/</a:t>
            </a:r>
            <a:r>
              <a:rPr lang="en-US" sz="2000" dirty="0" err="1" smtClean="0">
                <a:solidFill>
                  <a:schemeClr val="accent1">
                    <a:lumMod val="75000"/>
                  </a:schemeClr>
                </a:solidFill>
                <a:ea typeface="+mn-ea"/>
              </a:rPr>
              <a:t>MOEducation</a:t>
            </a:r>
            <a:r>
              <a:rPr lang="en-US" sz="2000" dirty="0" smtClean="0">
                <a:solidFill>
                  <a:schemeClr val="accent1">
                    <a:lumMod val="75000"/>
                  </a:schemeClr>
                </a:solidFill>
                <a:ea typeface="+mn-ea"/>
              </a:rPr>
              <a:t> | youtube.com/</a:t>
            </a:r>
            <a:r>
              <a:rPr lang="en-US" sz="2000" dirty="0" err="1" smtClean="0">
                <a:solidFill>
                  <a:schemeClr val="accent1">
                    <a:lumMod val="75000"/>
                  </a:schemeClr>
                </a:solidFill>
                <a:ea typeface="+mn-ea"/>
              </a:rPr>
              <a:t>MODeptofEducation</a:t>
            </a:r>
            <a:endParaRPr lang="en-US" sz="2000" dirty="0" smtClean="0">
              <a:solidFill>
                <a:schemeClr val="accent1">
                  <a:lumMod val="75000"/>
                </a:schemeClr>
              </a:solidFill>
              <a:ea typeface="+mn-ea"/>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228600"/>
            <a:ext cx="8385175" cy="990600"/>
          </a:xfrm>
        </p:spPr>
        <p:txBody>
          <a:bodyPr/>
          <a:lstStyle/>
          <a:p>
            <a:pPr algn="ctr" eaLnBrk="1">
              <a:defRPr/>
            </a:pPr>
            <a:r>
              <a:rPr lang="en-US" sz="3600" b="1" dirty="0" smtClean="0">
                <a:solidFill>
                  <a:schemeClr val="accent1">
                    <a:lumMod val="75000"/>
                  </a:schemeClr>
                </a:solidFill>
                <a:ea typeface="+mj-ea"/>
              </a:rPr>
              <a:t>2014-15 State Transportation Aid Calculation</a:t>
            </a:r>
            <a:endParaRPr lang="en-US" sz="3600" dirty="0" smtClean="0">
              <a:solidFill>
                <a:schemeClr val="accent1">
                  <a:lumMod val="75000"/>
                </a:schemeClr>
              </a:solidFill>
              <a:ea typeface="+mj-ea"/>
            </a:endParaRPr>
          </a:p>
        </p:txBody>
      </p:sp>
      <p:sp>
        <p:nvSpPr>
          <p:cNvPr id="15363" name="Content Placeholder 2"/>
          <p:cNvSpPr>
            <a:spLocks noGrp="1"/>
          </p:cNvSpPr>
          <p:nvPr>
            <p:ph sz="quarter" idx="1"/>
          </p:nvPr>
        </p:nvSpPr>
        <p:spPr>
          <a:xfrm>
            <a:off x="0" y="1600200"/>
            <a:ext cx="9144000" cy="5029200"/>
          </a:xfrm>
        </p:spPr>
        <p:txBody>
          <a:bodyPr/>
          <a:lstStyle/>
          <a:p>
            <a:r>
              <a:rPr lang="en-US" sz="1600">
                <a:latin typeface="Cambria" charset="0"/>
              </a:rPr>
              <a:t>The fiscal year 2014-15 state transportation aid calculation is available through the School Finance website.  Select Monthly Financial Reports. Input County-District number.  The Payment Transmittal is then displayed.  Click on the revenue name “Transportation” on the Payment Transmittal to access the transportation aid calculation.  The link to School Finance Monthly Financial Reports is </a:t>
            </a:r>
            <a:r>
              <a:rPr lang="en-US" sz="1600" u="sng">
                <a:latin typeface="Cambria" charset="0"/>
                <a:hlinkClick r:id="rId2" tooltip="http://dese.mo.gov/divadm/finance/FinancialRpt.html"/>
              </a:rPr>
              <a:t>http://dese.mo.gov/divadm/finance/FinancialRpt.html</a:t>
            </a:r>
            <a:r>
              <a:rPr lang="en-US" sz="1600">
                <a:latin typeface="Cambria" charset="0"/>
              </a:rPr>
              <a:t>.</a:t>
            </a:r>
          </a:p>
          <a:p>
            <a:r>
              <a:rPr lang="en-US" sz="1600">
                <a:latin typeface="Cambria" charset="0"/>
              </a:rPr>
              <a:t>This is the seventh live state transportation calculation made for the current year.  The calculation is based on 2013-14 school year data submitted by the district on the state transportation aid documents included in Part IV of the Annual Secretary of the Board Report (Application for State Transportation Aid, School Bus and Facility Depreciation Schedules).  </a:t>
            </a:r>
          </a:p>
          <a:p>
            <a:r>
              <a:rPr lang="en-US" sz="1600">
                <a:latin typeface="Cambria" charset="0"/>
              </a:rPr>
              <a:t> The percent of reduction to the calculated entitlement computed for the March 2015 calculation is shown below.  This reduction percentage represents the amount the entitlement exceeded the appropriation and </a:t>
            </a:r>
            <a:r>
              <a:rPr lang="en-US" sz="1600" u="sng">
                <a:latin typeface="Cambria" charset="0"/>
              </a:rPr>
              <a:t>will</a:t>
            </a:r>
            <a:r>
              <a:rPr lang="en-US" sz="1600">
                <a:latin typeface="Cambria" charset="0"/>
              </a:rPr>
              <a:t> fluctuate from month to month as revisions are made to individual school district data.  The percent of reduction and the A and B factors are also reflected on each district’s Summary Transportation Report.</a:t>
            </a:r>
          </a:p>
          <a:p>
            <a:r>
              <a:rPr lang="en-US" sz="1600">
                <a:latin typeface="Cambria" charset="0"/>
              </a:rPr>
              <a:t> The percentage reduction and the A and B factors are as follows: </a:t>
            </a:r>
          </a:p>
          <a:p>
            <a:endParaRPr lang="en-US" sz="1600">
              <a:latin typeface="Cambria" charset="0"/>
            </a:endParaRPr>
          </a:p>
          <a:p>
            <a:pPr>
              <a:buFont typeface="Wingdings" charset="0"/>
              <a:buNone/>
            </a:pPr>
            <a:r>
              <a:rPr lang="en-US" sz="1600">
                <a:latin typeface="Cambria" charset="0"/>
              </a:rPr>
              <a:t> </a:t>
            </a:r>
            <a:r>
              <a:rPr lang="en-US" sz="1600" b="1">
                <a:latin typeface="Cambria" charset="0"/>
              </a:rPr>
              <a:t>  </a:t>
            </a:r>
            <a:endParaRPr lang="en-US" sz="1600">
              <a:latin typeface="Cambria" charset="0"/>
            </a:endParaRPr>
          </a:p>
        </p:txBody>
      </p:sp>
      <p:graphicFrame>
        <p:nvGraphicFramePr>
          <p:cNvPr id="5" name="Table 4"/>
          <p:cNvGraphicFramePr>
            <a:graphicFrameLocks noGrp="1"/>
          </p:cNvGraphicFramePr>
          <p:nvPr/>
        </p:nvGraphicFramePr>
        <p:xfrm>
          <a:off x="381000" y="5943600"/>
          <a:ext cx="8610601" cy="609600"/>
        </p:xfrm>
        <a:graphic>
          <a:graphicData uri="http://schemas.openxmlformats.org/drawingml/2006/table">
            <a:tbl>
              <a:tblPr/>
              <a:tblGrid>
                <a:gridCol w="2903171"/>
                <a:gridCol w="2309692"/>
                <a:gridCol w="1433603"/>
                <a:gridCol w="1964135"/>
              </a:tblGrid>
              <a:tr h="228600">
                <a:tc>
                  <a:txBody>
                    <a:bodyPr/>
                    <a:lstStyle/>
                    <a:p>
                      <a:pPr marL="0" marR="0" hangingPunct="0">
                        <a:spcBef>
                          <a:spcPts val="0"/>
                        </a:spcBef>
                        <a:spcAft>
                          <a:spcPts val="0"/>
                        </a:spcAft>
                      </a:pPr>
                      <a:endParaRPr lang="en-US" sz="1200" b="1"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hangingPunct="0">
                        <a:spcBef>
                          <a:spcPts val="0"/>
                        </a:spcBef>
                        <a:spcAft>
                          <a:spcPts val="0"/>
                        </a:spcAft>
                      </a:pPr>
                      <a:r>
                        <a:rPr lang="en-US" sz="1200" b="1" u="sng" dirty="0">
                          <a:latin typeface="Times New Roman"/>
                          <a:ea typeface="Times New Roman"/>
                          <a:cs typeface="Times New Roman"/>
                        </a:rPr>
                        <a:t>Reduction Factor</a:t>
                      </a:r>
                      <a:endParaRPr lang="en-US" sz="1800" b="1" dirty="0">
                        <a:latin typeface="Arial"/>
                        <a:ea typeface="Times New Roman"/>
                        <a:cs typeface="Times New Roman"/>
                      </a:endParaRPr>
                    </a:p>
                  </a:txBody>
                  <a:tcPr marL="68580" marR="68580" marT="0" marB="0">
                    <a:lnL>
                      <a:noFill/>
                    </a:lnL>
                    <a:lnR>
                      <a:noFill/>
                    </a:lnR>
                    <a:lnT>
                      <a:noFill/>
                    </a:lnT>
                    <a:lnB>
                      <a:noFill/>
                    </a:lnB>
                  </a:tcPr>
                </a:tc>
                <a:tc>
                  <a:txBody>
                    <a:bodyPr/>
                    <a:lstStyle/>
                    <a:p>
                      <a:pPr marL="0" marR="0" hangingPunct="0">
                        <a:spcBef>
                          <a:spcPts val="0"/>
                        </a:spcBef>
                        <a:spcAft>
                          <a:spcPts val="0"/>
                        </a:spcAft>
                      </a:pPr>
                      <a:r>
                        <a:rPr lang="en-US" sz="1200" b="1" u="sng">
                          <a:latin typeface="Times New Roman"/>
                          <a:ea typeface="Times New Roman"/>
                          <a:cs typeface="Times New Roman"/>
                        </a:rPr>
                        <a:t>A Factor</a:t>
                      </a:r>
                      <a:endParaRPr lang="en-US" sz="1800" b="1">
                        <a:latin typeface="Arial"/>
                        <a:ea typeface="Times New Roman"/>
                        <a:cs typeface="Times New Roman"/>
                      </a:endParaRPr>
                    </a:p>
                  </a:txBody>
                  <a:tcPr marL="68580" marR="68580" marT="0" marB="0">
                    <a:lnL>
                      <a:noFill/>
                    </a:lnL>
                    <a:lnR>
                      <a:noFill/>
                    </a:lnR>
                    <a:lnT>
                      <a:noFill/>
                    </a:lnT>
                    <a:lnB>
                      <a:noFill/>
                    </a:lnB>
                  </a:tcPr>
                </a:tc>
                <a:tc>
                  <a:txBody>
                    <a:bodyPr/>
                    <a:lstStyle/>
                    <a:p>
                      <a:pPr marL="0" marR="0" hangingPunct="0">
                        <a:spcBef>
                          <a:spcPts val="0"/>
                        </a:spcBef>
                        <a:spcAft>
                          <a:spcPts val="0"/>
                        </a:spcAft>
                      </a:pPr>
                      <a:r>
                        <a:rPr lang="en-US" sz="1200" b="1" u="sng" dirty="0">
                          <a:latin typeface="Times New Roman"/>
                          <a:ea typeface="Times New Roman"/>
                          <a:cs typeface="Times New Roman"/>
                        </a:rPr>
                        <a:t>B Factor</a:t>
                      </a:r>
                      <a:endParaRPr lang="en-US" sz="1800" b="1" dirty="0">
                        <a:latin typeface="Arial"/>
                        <a:ea typeface="Times New Roman"/>
                        <a:cs typeface="Times New Roman"/>
                      </a:endParaRPr>
                    </a:p>
                  </a:txBody>
                  <a:tcPr marL="68580" marR="68580" marT="0" marB="0">
                    <a:lnL>
                      <a:noFill/>
                    </a:lnL>
                    <a:lnR>
                      <a:noFill/>
                    </a:lnR>
                    <a:lnT>
                      <a:noFill/>
                    </a:lnT>
                    <a:lnB>
                      <a:noFill/>
                    </a:lnB>
                  </a:tcPr>
                </a:tc>
              </a:tr>
              <a:tr h="381000">
                <a:tc>
                  <a:txBody>
                    <a:bodyPr/>
                    <a:lstStyle/>
                    <a:p>
                      <a:pPr marL="0" marR="0" hangingPunct="0">
                        <a:spcBef>
                          <a:spcPts val="0"/>
                        </a:spcBef>
                        <a:spcAft>
                          <a:spcPts val="0"/>
                        </a:spcAft>
                      </a:pPr>
                      <a:r>
                        <a:rPr lang="en-US" sz="1200" b="1" dirty="0">
                          <a:latin typeface="Times New Roman"/>
                          <a:ea typeface="Times New Roman"/>
                          <a:cs typeface="Times New Roman"/>
                        </a:rPr>
                        <a:t>March 2015</a:t>
                      </a:r>
                      <a:endParaRPr lang="en-US" sz="1800" b="1" dirty="0">
                        <a:latin typeface="Arial"/>
                        <a:ea typeface="Times New Roman"/>
                        <a:cs typeface="Times New Roman"/>
                      </a:endParaRPr>
                    </a:p>
                  </a:txBody>
                  <a:tcPr marL="68580" marR="68580" marT="0" marB="0">
                    <a:lnL>
                      <a:noFill/>
                    </a:lnL>
                    <a:lnR>
                      <a:noFill/>
                    </a:lnR>
                    <a:lnT>
                      <a:noFill/>
                    </a:lnT>
                    <a:lnB>
                      <a:noFill/>
                    </a:lnB>
                  </a:tcPr>
                </a:tc>
                <a:tc>
                  <a:txBody>
                    <a:bodyPr/>
                    <a:lstStyle/>
                    <a:p>
                      <a:pPr marL="0" marR="0" hangingPunct="0">
                        <a:spcBef>
                          <a:spcPts val="0"/>
                        </a:spcBef>
                        <a:spcAft>
                          <a:spcPts val="0"/>
                        </a:spcAft>
                      </a:pPr>
                      <a:r>
                        <a:rPr lang="en-US" sz="1200" b="1" dirty="0">
                          <a:latin typeface="Times New Roman"/>
                          <a:ea typeface="Times New Roman"/>
                          <a:cs typeface="Times New Roman"/>
                        </a:rPr>
                        <a:t>65.093817</a:t>
                      </a:r>
                      <a:endParaRPr lang="en-US" sz="1800" b="1" dirty="0">
                        <a:latin typeface="Arial"/>
                        <a:ea typeface="Times New Roman"/>
                        <a:cs typeface="Times New Roman"/>
                      </a:endParaRPr>
                    </a:p>
                  </a:txBody>
                  <a:tcPr marL="68580" marR="68580" marT="0" marB="0">
                    <a:lnL>
                      <a:noFill/>
                    </a:lnL>
                    <a:lnR>
                      <a:noFill/>
                    </a:lnR>
                    <a:lnT>
                      <a:noFill/>
                    </a:lnT>
                    <a:lnB>
                      <a:noFill/>
                    </a:lnB>
                  </a:tcPr>
                </a:tc>
                <a:tc>
                  <a:txBody>
                    <a:bodyPr/>
                    <a:lstStyle/>
                    <a:p>
                      <a:pPr marL="0" marR="0" hangingPunct="0">
                        <a:spcBef>
                          <a:spcPts val="0"/>
                        </a:spcBef>
                        <a:spcAft>
                          <a:spcPts val="0"/>
                        </a:spcAft>
                      </a:pPr>
                      <a:r>
                        <a:rPr lang="en-US" sz="1200" b="1" dirty="0">
                          <a:latin typeface="Times New Roman"/>
                          <a:ea typeface="Times New Roman"/>
                          <a:cs typeface="Times New Roman"/>
                        </a:rPr>
                        <a:t>3.524990</a:t>
                      </a:r>
                      <a:endParaRPr lang="en-US" sz="1800" b="1" dirty="0">
                        <a:latin typeface="Arial"/>
                        <a:ea typeface="Times New Roman"/>
                        <a:cs typeface="Times New Roman"/>
                      </a:endParaRPr>
                    </a:p>
                  </a:txBody>
                  <a:tcPr marL="68580" marR="68580" marT="0" marB="0">
                    <a:lnL>
                      <a:noFill/>
                    </a:lnL>
                    <a:lnR>
                      <a:noFill/>
                    </a:lnR>
                    <a:lnT>
                      <a:noFill/>
                    </a:lnT>
                    <a:lnB>
                      <a:noFill/>
                    </a:lnB>
                  </a:tcPr>
                </a:tc>
                <a:tc>
                  <a:txBody>
                    <a:bodyPr/>
                    <a:lstStyle/>
                    <a:p>
                      <a:pPr marL="0" marR="0" hangingPunct="0">
                        <a:spcBef>
                          <a:spcPts val="0"/>
                        </a:spcBef>
                        <a:spcAft>
                          <a:spcPts val="0"/>
                        </a:spcAft>
                      </a:pPr>
                      <a:r>
                        <a:rPr lang="en-US" sz="1200" b="1" dirty="0">
                          <a:latin typeface="Times New Roman"/>
                          <a:ea typeface="Times New Roman"/>
                          <a:cs typeface="Times New Roman"/>
                        </a:rPr>
                        <a:t>-1.421086</a:t>
                      </a:r>
                      <a:endParaRPr lang="en-US" sz="1800" b="1" dirty="0">
                        <a:latin typeface="Arial"/>
                        <a:ea typeface="Times New Roman"/>
                        <a:cs typeface="Times New Roman"/>
                      </a:endParaRPr>
                    </a:p>
                  </a:txBody>
                  <a:tcPr marL="68580" marR="68580" marT="0" marB="0">
                    <a:lnL>
                      <a:noFill/>
                    </a:lnL>
                    <a:lnR>
                      <a:noFill/>
                    </a:lnR>
                    <a:lnT>
                      <a:noFill/>
                    </a:lnT>
                    <a:lnB>
                      <a:noFill/>
                    </a:lnB>
                  </a:tcPr>
                </a:tc>
              </a:tr>
            </a:tbl>
          </a:graphicData>
        </a:graphic>
      </p:graphicFrame>
      <p:sp>
        <p:nvSpPr>
          <p:cNvPr id="15373" name="Rectangle 5"/>
          <p:cNvSpPr>
            <a:spLocks noChangeArrowheads="1"/>
          </p:cNvSpPr>
          <p:nvPr/>
        </p:nvSpPr>
        <p:spPr bwMode="auto">
          <a:xfrm>
            <a:off x="0" y="-1588"/>
            <a:ext cx="184150"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7575" cy="990600"/>
          </a:xfrm>
        </p:spPr>
        <p:txBody>
          <a:bodyPr>
            <a:normAutofit fontScale="90000"/>
          </a:bodyPr>
          <a:lstStyle/>
          <a:p>
            <a:pPr marL="484632" algn="ctr" eaLnBrk="1" fontAlgn="auto" hangingPunct="1">
              <a:spcAft>
                <a:spcPts val="0"/>
              </a:spcAft>
              <a:defRPr/>
            </a:pPr>
            <a:r>
              <a:rPr lang="en-US" b="1" dirty="0" smtClean="0">
                <a:solidFill>
                  <a:schemeClr val="accent1">
                    <a:lumMod val="75000"/>
                  </a:schemeClr>
                </a:solidFill>
                <a:ea typeface="+mj-ea"/>
              </a:rPr>
              <a:t>Transportation Calculation Excel Spreadsheet Website Link</a:t>
            </a:r>
            <a:endParaRPr lang="en-US" dirty="0">
              <a:solidFill>
                <a:schemeClr val="accent1">
                  <a:lumMod val="75000"/>
                </a:schemeClr>
              </a:solidFill>
              <a:ea typeface="+mj-ea"/>
            </a:endParaRPr>
          </a:p>
        </p:txBody>
      </p:sp>
      <p:sp>
        <p:nvSpPr>
          <p:cNvPr id="3" name="Content Placeholder 2"/>
          <p:cNvSpPr>
            <a:spLocks noGrp="1"/>
          </p:cNvSpPr>
          <p:nvPr>
            <p:ph sz="quarter" idx="1"/>
          </p:nvPr>
        </p:nvSpPr>
        <p:spPr>
          <a:xfrm>
            <a:off x="152400" y="1600200"/>
            <a:ext cx="8839200" cy="5257800"/>
          </a:xfrm>
        </p:spPr>
        <p:txBody>
          <a:bodyPr>
            <a:normAutofit/>
          </a:bodyPr>
          <a:lstStyle/>
          <a:p>
            <a:pPr marL="447675" indent="-382588" eaLnBrk="1" hangingPunct="1">
              <a:lnSpc>
                <a:spcPct val="80000"/>
              </a:lnSpc>
            </a:pPr>
            <a:r>
              <a:rPr lang="en-US" sz="2700">
                <a:latin typeface="Cambria" charset="0"/>
              </a:rPr>
              <a:t>A Microsoft Office Excel spreadsheet of the transportation aid calculation is located on the school transportation website under Entitlement Calculation.  </a:t>
            </a:r>
          </a:p>
          <a:p>
            <a:pPr marL="447675" indent="-382588" eaLnBrk="1" hangingPunct="1">
              <a:lnSpc>
                <a:spcPct val="80000"/>
              </a:lnSpc>
            </a:pPr>
            <a:endParaRPr lang="en-US" sz="2700">
              <a:latin typeface="Cambria" charset="0"/>
            </a:endParaRPr>
          </a:p>
          <a:p>
            <a:pPr marL="447675" indent="-382588" eaLnBrk="1" hangingPunct="1">
              <a:lnSpc>
                <a:spcPct val="80000"/>
              </a:lnSpc>
            </a:pPr>
            <a:r>
              <a:rPr lang="en-US" sz="2700">
                <a:latin typeface="Cambria" charset="0"/>
              </a:rPr>
              <a:t>Districts may download the program and enter the ridership, mileage, expenditure and revenue data and the program will calculate the district</a:t>
            </a:r>
            <a:r>
              <a:rPr lang="ja-JP" altLang="en-US" sz="2700">
                <a:latin typeface="Cambria" charset="0"/>
              </a:rPr>
              <a:t>’</a:t>
            </a:r>
            <a:r>
              <a:rPr lang="en-US" sz="2700">
                <a:latin typeface="Cambria" charset="0"/>
              </a:rPr>
              <a:t>s transportation aid based on that data.  The district may then save the program on its computer for future use.  </a:t>
            </a:r>
          </a:p>
          <a:p>
            <a:pPr marL="447675" indent="-382588" eaLnBrk="1" hangingPunct="1">
              <a:lnSpc>
                <a:spcPct val="80000"/>
              </a:lnSpc>
            </a:pPr>
            <a:endParaRPr lang="en-US" sz="2700">
              <a:latin typeface="Cambria" charset="0"/>
            </a:endParaRPr>
          </a:p>
          <a:p>
            <a:pPr marL="447675" indent="-382588" eaLnBrk="1" hangingPunct="1">
              <a:lnSpc>
                <a:spcPct val="80000"/>
              </a:lnSpc>
            </a:pPr>
            <a:r>
              <a:rPr lang="en-US" sz="2700">
                <a:latin typeface="Cambria" charset="0"/>
              </a:rPr>
              <a:t>The proration percentage and the state constant A and B factors should always be updated with the most recent actual data and/or projected numbers, in order for the calculation to be as accurate as possible.</a:t>
            </a:r>
          </a:p>
          <a:p>
            <a:pPr marL="447675" indent="-382588" eaLnBrk="1" hangingPunct="1">
              <a:lnSpc>
                <a:spcPct val="80000"/>
              </a:lnSpc>
              <a:buFont typeface="Wingdings 2" charset="0"/>
              <a:buChar char=""/>
            </a:pPr>
            <a:endParaRPr lang="en-US" sz="2700">
              <a:latin typeface="Cambria" charset="0"/>
            </a:endParaRPr>
          </a:p>
          <a:p>
            <a:pPr marL="447675" indent="-382588" eaLnBrk="1" hangingPunct="1">
              <a:lnSpc>
                <a:spcPct val="80000"/>
              </a:lnSpc>
              <a:buFont typeface="Wingdings 2" charset="0"/>
              <a:buChar char=""/>
            </a:pPr>
            <a:endParaRPr lang="en-US" sz="2700">
              <a:latin typeface="Cambria"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52400" y="228600"/>
            <a:ext cx="8839200" cy="990600"/>
          </a:xfrm>
        </p:spPr>
        <p:txBody>
          <a:bodyPr/>
          <a:lstStyle/>
          <a:p>
            <a:pPr algn="ctr">
              <a:defRPr/>
            </a:pPr>
            <a:r>
              <a:rPr lang="en-US" sz="4000" b="1" dirty="0" smtClean="0">
                <a:solidFill>
                  <a:schemeClr val="accent1">
                    <a:lumMod val="75000"/>
                  </a:schemeClr>
                </a:solidFill>
                <a:ea typeface="+mj-ea"/>
              </a:rPr>
              <a:t>2014 National School Bus </a:t>
            </a:r>
            <a:br>
              <a:rPr lang="en-US" sz="4000" b="1" dirty="0" smtClean="0">
                <a:solidFill>
                  <a:schemeClr val="accent1">
                    <a:lumMod val="75000"/>
                  </a:schemeClr>
                </a:solidFill>
                <a:ea typeface="+mj-ea"/>
              </a:rPr>
            </a:br>
            <a:r>
              <a:rPr lang="en-US" sz="4000" b="1" dirty="0" smtClean="0">
                <a:solidFill>
                  <a:schemeClr val="accent1">
                    <a:lumMod val="75000"/>
                  </a:schemeClr>
                </a:solidFill>
                <a:ea typeface="+mj-ea"/>
              </a:rPr>
              <a:t>Illegal Passing Survey</a:t>
            </a:r>
          </a:p>
        </p:txBody>
      </p:sp>
      <p:sp>
        <p:nvSpPr>
          <p:cNvPr id="17411" name="Content Placeholder 2"/>
          <p:cNvSpPr>
            <a:spLocks noGrp="1"/>
          </p:cNvSpPr>
          <p:nvPr>
            <p:ph sz="quarter" idx="1"/>
          </p:nvPr>
        </p:nvSpPr>
        <p:spPr>
          <a:xfrm>
            <a:off x="152400" y="1600200"/>
            <a:ext cx="8839200" cy="4648200"/>
          </a:xfrm>
        </p:spPr>
        <p:txBody>
          <a:bodyPr/>
          <a:lstStyle/>
          <a:p>
            <a:r>
              <a:rPr lang="en-US" sz="2800">
                <a:latin typeface="Cambria" charset="0"/>
              </a:rPr>
              <a:t>While school buses remain incredibly safe, we all know that students who ride buses are most vulnerable when they are outside the bus in the “danger zone.”  </a:t>
            </a:r>
          </a:p>
          <a:p>
            <a:r>
              <a:rPr lang="en-US" sz="2800">
                <a:latin typeface="Cambria" charset="0"/>
              </a:rPr>
              <a:t>In April 2014 Missouri assisted the National Association of State Directors of Pupil Transportation Services (NASDPTS) in coordinating a national survey to determine the prevalence of illegal passing of school buses. </a:t>
            </a:r>
          </a:p>
          <a:p>
            <a:r>
              <a:rPr lang="en-US" sz="2800">
                <a:latin typeface="Cambria" charset="0"/>
              </a:rPr>
              <a:t>The data will help improve safety countermeasures at the state or national level.</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62000"/>
          </a:xfrm>
        </p:spPr>
        <p:txBody>
          <a:bodyPr/>
          <a:lstStyle/>
          <a:p>
            <a:pPr algn="ctr" eaLnBrk="1" hangingPunct="1">
              <a:defRPr/>
            </a:pPr>
            <a:r>
              <a:rPr lang="en-US" sz="4600" b="1" dirty="0" smtClean="0">
                <a:solidFill>
                  <a:schemeClr val="accent1">
                    <a:lumMod val="75000"/>
                  </a:schemeClr>
                </a:solidFill>
                <a:ea typeface="+mj-ea"/>
              </a:rPr>
              <a:t>2014 Illegal Passing Survey Results</a:t>
            </a:r>
            <a:endParaRPr lang="en-US" sz="4600" b="1" dirty="0">
              <a:solidFill>
                <a:schemeClr val="accent1">
                  <a:lumMod val="75000"/>
                </a:schemeClr>
              </a:solidFill>
              <a:ea typeface="+mj-ea"/>
            </a:endParaRPr>
          </a:p>
        </p:txBody>
      </p:sp>
      <p:sp>
        <p:nvSpPr>
          <p:cNvPr id="18435" name="Content Placeholder 2"/>
          <p:cNvSpPr>
            <a:spLocks noGrp="1"/>
          </p:cNvSpPr>
          <p:nvPr>
            <p:ph sz="quarter" idx="1"/>
          </p:nvPr>
        </p:nvSpPr>
        <p:spPr>
          <a:xfrm>
            <a:off x="228600" y="1600200"/>
            <a:ext cx="8763000" cy="5105400"/>
          </a:xfrm>
        </p:spPr>
        <p:txBody>
          <a:bodyPr/>
          <a:lstStyle/>
          <a:p>
            <a:pPr eaLnBrk="1" hangingPunct="1"/>
            <a:r>
              <a:rPr lang="en-US" sz="2000">
                <a:latin typeface="Cambria" charset="0"/>
              </a:rPr>
              <a:t>3,151 buses – 26% of Missouri school buses participated in the Missouri 2014 Illegal Passing Survey, 181 School Districts</a:t>
            </a:r>
          </a:p>
          <a:p>
            <a:pPr eaLnBrk="1" hangingPunct="1"/>
            <a:r>
              <a:rPr lang="en-US" sz="2000">
                <a:latin typeface="Cambria" charset="0"/>
              </a:rPr>
              <a:t>722 buses experienced illegal passes</a:t>
            </a:r>
          </a:p>
          <a:p>
            <a:pPr eaLnBrk="1" hangingPunct="1"/>
            <a:r>
              <a:rPr lang="en-US" sz="2000">
                <a:latin typeface="Cambria" charset="0"/>
              </a:rPr>
              <a:t>41% of illegal passes occurred in the a.m.</a:t>
            </a:r>
          </a:p>
          <a:p>
            <a:pPr eaLnBrk="1" hangingPunct="1"/>
            <a:r>
              <a:rPr lang="en-US" sz="2000">
                <a:latin typeface="Cambria" charset="0"/>
              </a:rPr>
              <a:t>4% of illegal passes occurred at midday</a:t>
            </a:r>
          </a:p>
          <a:p>
            <a:pPr eaLnBrk="1" hangingPunct="1"/>
            <a:r>
              <a:rPr lang="en-US" sz="2000">
                <a:latin typeface="Cambria" charset="0"/>
              </a:rPr>
              <a:t>55% of illegal passes occurred in the p.m.</a:t>
            </a:r>
          </a:p>
          <a:p>
            <a:pPr eaLnBrk="1" hangingPunct="1"/>
            <a:r>
              <a:rPr lang="en-US" sz="2000">
                <a:latin typeface="Cambria" charset="0"/>
              </a:rPr>
              <a:t>Location of vehicles that illegally passed school buses</a:t>
            </a:r>
            <a:endParaRPr lang="en-US" sz="2400">
              <a:latin typeface="Cambria" charset="0"/>
            </a:endParaRPr>
          </a:p>
          <a:p>
            <a:pPr lvl="1" eaLnBrk="1" hangingPunct="1"/>
            <a:r>
              <a:rPr lang="en-US" sz="1800">
                <a:latin typeface="Cambria" charset="0"/>
              </a:rPr>
              <a:t>457 vehicles passed the bus from the front</a:t>
            </a:r>
          </a:p>
          <a:p>
            <a:pPr lvl="1" eaLnBrk="1" hangingPunct="1"/>
            <a:r>
              <a:rPr lang="en-US" sz="1800">
                <a:latin typeface="Cambria" charset="0"/>
              </a:rPr>
              <a:t>247 vehicles passed the bus from the rear</a:t>
            </a:r>
          </a:p>
          <a:p>
            <a:pPr lvl="1" eaLnBrk="1" hangingPunct="1"/>
            <a:r>
              <a:rPr lang="en-US" sz="1800">
                <a:latin typeface="Cambria" charset="0"/>
              </a:rPr>
              <a:t>668 vehicles passed the bus from the left</a:t>
            </a:r>
          </a:p>
          <a:p>
            <a:pPr lvl="1" eaLnBrk="1" hangingPunct="1"/>
            <a:r>
              <a:rPr lang="en-US" sz="1800">
                <a:latin typeface="Cambria" charset="0"/>
              </a:rPr>
              <a:t>31 vehicles passed the bus from the right</a:t>
            </a:r>
          </a:p>
          <a:p>
            <a:pPr eaLnBrk="1" hangingPunct="1"/>
            <a:r>
              <a:rPr lang="en-US" sz="2000" i="1">
                <a:latin typeface="Cambria" charset="0"/>
              </a:rPr>
              <a:t>NHTSA Best Practices Guide:  Reducing Illegal Passing of School Buses</a:t>
            </a:r>
          </a:p>
          <a:p>
            <a:pPr eaLnBrk="1" hangingPunct="1">
              <a:buFont typeface="Wingdings" charset="0"/>
              <a:buNone/>
            </a:pPr>
            <a:r>
              <a:rPr lang="en-US" sz="2000">
                <a:solidFill>
                  <a:srgbClr val="FF0000"/>
                </a:solidFill>
                <a:latin typeface="Cambria" charset="0"/>
              </a:rPr>
              <a:t>	</a:t>
            </a:r>
            <a:r>
              <a:rPr lang="en-US" sz="2000">
                <a:solidFill>
                  <a:srgbClr val="FF0000"/>
                </a:solidFill>
                <a:latin typeface="Cambria" charset="0"/>
                <a:hlinkClick r:id="rId3"/>
              </a:rPr>
              <a:t>http://www.nhtsa.gov/people/injury/buses/2000schoolbus/index.htm</a:t>
            </a:r>
            <a:endParaRPr lang="en-US" sz="2000">
              <a:solidFill>
                <a:srgbClr val="FF0000"/>
              </a:solidFill>
              <a:latin typeface="Cambria" charset="0"/>
            </a:endParaRPr>
          </a:p>
          <a:p>
            <a:pPr eaLnBrk="1" hangingPunct="1">
              <a:buFont typeface="Wingdings" charset="0"/>
              <a:buNone/>
            </a:pPr>
            <a:endParaRPr lang="en-US" sz="2800">
              <a:latin typeface="Cambria" charset="0"/>
            </a:endParaRPr>
          </a:p>
          <a:p>
            <a:pPr lvl="1" eaLnBrk="1" hangingPunct="1">
              <a:buFont typeface="Wingdings 2" charset="0"/>
              <a:buNone/>
            </a:pPr>
            <a:endParaRPr lang="en-US">
              <a:latin typeface="Cambria"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90600"/>
          </a:xfrm>
        </p:spPr>
        <p:txBody>
          <a:bodyPr/>
          <a:lstStyle/>
          <a:p>
            <a:pPr algn="ctr">
              <a:defRPr/>
            </a:pPr>
            <a:r>
              <a:rPr lang="en-US" sz="2900" b="1" dirty="0" smtClean="0">
                <a:solidFill>
                  <a:schemeClr val="accent1">
                    <a:lumMod val="75000"/>
                  </a:schemeClr>
                </a:solidFill>
                <a:ea typeface="+mj-ea"/>
              </a:rPr>
              <a:t>Semi Passes on the Right Side of the Bus with the Student Standing at the End of Her Driveway (MN)</a:t>
            </a:r>
            <a:endParaRPr lang="en-US" sz="2900" b="1" dirty="0">
              <a:solidFill>
                <a:schemeClr val="accent1">
                  <a:lumMod val="75000"/>
                </a:schemeClr>
              </a:solidFill>
              <a:ea typeface="+mj-ea"/>
            </a:endParaRPr>
          </a:p>
        </p:txBody>
      </p:sp>
      <p:pic>
        <p:nvPicPr>
          <p:cNvPr id="19459"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762000" y="1524000"/>
            <a:ext cx="7391400" cy="4181475"/>
          </a:xfrm>
        </p:spPr>
      </p:pic>
      <p:sp>
        <p:nvSpPr>
          <p:cNvPr id="19460" name="Content Placeholder 4"/>
          <p:cNvSpPr>
            <a:spLocks noGrp="1"/>
          </p:cNvSpPr>
          <p:nvPr>
            <p:ph sz="quarter" idx="2"/>
          </p:nvPr>
        </p:nvSpPr>
        <p:spPr>
          <a:xfrm>
            <a:off x="762000" y="6096000"/>
            <a:ext cx="7588250" cy="598488"/>
          </a:xfrm>
        </p:spPr>
        <p:txBody>
          <a:bodyPr/>
          <a:lstStyle/>
          <a:p>
            <a:pPr algn="ctr">
              <a:buFont typeface="Wingdings" charset="0"/>
              <a:buNone/>
            </a:pPr>
            <a:r>
              <a:rPr lang="en-US" sz="2400">
                <a:latin typeface="Cambria" charset="0"/>
                <a:hlinkClick r:id="rId3"/>
              </a:rPr>
              <a:t>http://www.youtube.com/watch?v=7VbRtnzzK34</a:t>
            </a:r>
            <a:endParaRPr lang="en-US" sz="2400">
              <a:latin typeface="Cambria" charset="0"/>
            </a:endParaRPr>
          </a:p>
          <a:p>
            <a:pPr>
              <a:buFont typeface="Wingdings" charset="0"/>
              <a:buNone/>
            </a:pPr>
            <a:endParaRPr lang="en-US" sz="2400">
              <a:latin typeface="Cambria"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52400" y="228600"/>
            <a:ext cx="8839200" cy="990600"/>
          </a:xfrm>
        </p:spPr>
        <p:txBody>
          <a:bodyPr/>
          <a:lstStyle/>
          <a:p>
            <a:pPr algn="ctr">
              <a:defRPr/>
            </a:pPr>
            <a:r>
              <a:rPr lang="en-US" sz="4000" b="1" dirty="0" smtClean="0">
                <a:solidFill>
                  <a:schemeClr val="accent1">
                    <a:lumMod val="75000"/>
                  </a:schemeClr>
                </a:solidFill>
                <a:ea typeface="+mj-ea"/>
              </a:rPr>
              <a:t>2015 National School Bus </a:t>
            </a:r>
            <a:br>
              <a:rPr lang="en-US" sz="4000" b="1" dirty="0" smtClean="0">
                <a:solidFill>
                  <a:schemeClr val="accent1">
                    <a:lumMod val="75000"/>
                  </a:schemeClr>
                </a:solidFill>
                <a:ea typeface="+mj-ea"/>
              </a:rPr>
            </a:br>
            <a:r>
              <a:rPr lang="en-US" sz="4000" b="1" dirty="0" smtClean="0">
                <a:solidFill>
                  <a:schemeClr val="accent1">
                    <a:lumMod val="75000"/>
                  </a:schemeClr>
                </a:solidFill>
                <a:ea typeface="+mj-ea"/>
              </a:rPr>
              <a:t>Illegal Passing Survey</a:t>
            </a:r>
          </a:p>
        </p:txBody>
      </p:sp>
      <p:sp>
        <p:nvSpPr>
          <p:cNvPr id="20483" name="Content Placeholder 2"/>
          <p:cNvSpPr>
            <a:spLocks noGrp="1"/>
          </p:cNvSpPr>
          <p:nvPr>
            <p:ph sz="quarter" idx="1"/>
          </p:nvPr>
        </p:nvSpPr>
        <p:spPr>
          <a:xfrm>
            <a:off x="152400" y="1600200"/>
            <a:ext cx="8839200" cy="4648200"/>
          </a:xfrm>
        </p:spPr>
        <p:txBody>
          <a:bodyPr/>
          <a:lstStyle/>
          <a:p>
            <a:r>
              <a:rPr lang="en-US" sz="2600">
                <a:latin typeface="Cambria" charset="0"/>
              </a:rPr>
              <a:t>This year we are enlisting your assistance again on this important project.  </a:t>
            </a:r>
          </a:p>
          <a:p>
            <a:endParaRPr lang="en-US" sz="2600">
              <a:latin typeface="Cambria" charset="0"/>
            </a:endParaRPr>
          </a:p>
          <a:p>
            <a:r>
              <a:rPr lang="en-US" sz="2600">
                <a:latin typeface="Cambria" charset="0"/>
              </a:rPr>
              <a:t>On </a:t>
            </a:r>
            <a:r>
              <a:rPr lang="en-US" sz="2600" u="sng">
                <a:latin typeface="Cambria" charset="0"/>
              </a:rPr>
              <a:t>Wednesday, April 8, 2015</a:t>
            </a:r>
            <a:r>
              <a:rPr lang="en-US" sz="2600">
                <a:latin typeface="Cambria" charset="0"/>
              </a:rPr>
              <a:t>, please have your district’s school bus drivers observe and report any instances of motorists illegally passing their school buses.  </a:t>
            </a:r>
          </a:p>
          <a:p>
            <a:endParaRPr lang="en-US" sz="2600">
              <a:latin typeface="Cambria" charset="0"/>
            </a:endParaRPr>
          </a:p>
          <a:p>
            <a:r>
              <a:rPr lang="en-US" sz="2600">
                <a:latin typeface="Cambria" charset="0"/>
              </a:rPr>
              <a:t>An email was sent last week to all Core Data, Screen 3, Pupil Transportation Contacts, with details on the collection and reporting of the survey data.</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153400" cy="990600"/>
          </a:xfrm>
        </p:spPr>
        <p:txBody>
          <a:bodyPr/>
          <a:lstStyle/>
          <a:p>
            <a:pPr algn="ctr">
              <a:defRPr/>
            </a:pPr>
            <a:r>
              <a:rPr lang="en-US" sz="4800" dirty="0" smtClean="0">
                <a:solidFill>
                  <a:schemeClr val="accent1">
                    <a:lumMod val="75000"/>
                  </a:schemeClr>
                </a:solidFill>
                <a:ea typeface="+mj-ea"/>
              </a:rPr>
              <a:t>2013-14 National School Bus Loading and Unloading Survey</a:t>
            </a:r>
            <a:endParaRPr lang="en-US" sz="4800" dirty="0">
              <a:solidFill>
                <a:schemeClr val="accent1">
                  <a:lumMod val="75000"/>
                </a:schemeClr>
              </a:solidFill>
              <a:ea typeface="+mj-ea"/>
            </a:endParaRPr>
          </a:p>
        </p:txBody>
      </p:sp>
      <p:sp>
        <p:nvSpPr>
          <p:cNvPr id="21507" name="Content Placeholder 2"/>
          <p:cNvSpPr>
            <a:spLocks noGrp="1"/>
          </p:cNvSpPr>
          <p:nvPr>
            <p:ph sz="quarter" idx="1"/>
          </p:nvPr>
        </p:nvSpPr>
        <p:spPr>
          <a:xfrm>
            <a:off x="-152400" y="1524000"/>
            <a:ext cx="9296400" cy="5105400"/>
          </a:xfrm>
        </p:spPr>
        <p:txBody>
          <a:bodyPr/>
          <a:lstStyle/>
          <a:p>
            <a:pPr>
              <a:buFont typeface="Wingdings" charset="0"/>
              <a:buNone/>
            </a:pPr>
            <a:r>
              <a:rPr lang="en-US" sz="2800" b="1">
                <a:latin typeface="Cambria" charset="0"/>
              </a:rPr>
              <a:t>	Total of 10 Fatalities</a:t>
            </a:r>
          </a:p>
          <a:p>
            <a:pPr lvl="1"/>
            <a:r>
              <a:rPr lang="en-US" sz="2000">
                <a:latin typeface="Cambria" charset="0"/>
              </a:rPr>
              <a:t>6 Students Killed by Vehicle Passing School Bus</a:t>
            </a:r>
          </a:p>
          <a:p>
            <a:pPr lvl="1"/>
            <a:r>
              <a:rPr lang="en-US" sz="2000">
                <a:latin typeface="Cambria" charset="0"/>
              </a:rPr>
              <a:t>4 Students Killed by School Bus</a:t>
            </a:r>
            <a:r>
              <a:rPr lang="en-US" sz="2400">
                <a:latin typeface="Cambria" charset="0"/>
              </a:rPr>
              <a:t> – </a:t>
            </a:r>
            <a:r>
              <a:rPr lang="en-US" sz="2000">
                <a:latin typeface="Cambria" charset="0"/>
              </a:rPr>
              <a:t>3 Front of Bus, 1 Back of Bus</a:t>
            </a:r>
          </a:p>
          <a:p>
            <a:pPr lvl="2"/>
            <a:r>
              <a:rPr lang="en-US" sz="1600">
                <a:latin typeface="Cambria" charset="0"/>
              </a:rPr>
              <a:t>Historically 57% of Students are Killed by Their School Bus, 39% by Other Vehicle, 4% Other</a:t>
            </a:r>
            <a:endParaRPr lang="en-US" sz="1400">
              <a:latin typeface="Cambria" charset="0"/>
            </a:endParaRPr>
          </a:p>
          <a:p>
            <a:pPr lvl="1"/>
            <a:r>
              <a:rPr lang="en-US" sz="2000">
                <a:latin typeface="Cambria" charset="0"/>
              </a:rPr>
              <a:t>7 Going to School, 3 Going Home </a:t>
            </a:r>
          </a:p>
          <a:p>
            <a:pPr lvl="1"/>
            <a:r>
              <a:rPr lang="en-US" sz="2000">
                <a:latin typeface="Cambria" charset="0"/>
              </a:rPr>
              <a:t>1 Waiting at Bus A.M., 3 Getting off Bus P.M.</a:t>
            </a:r>
          </a:p>
          <a:p>
            <a:pPr lvl="1"/>
            <a:r>
              <a:rPr lang="en-US" sz="2000">
                <a:latin typeface="Cambria" charset="0"/>
              </a:rPr>
              <a:t>5 Walking/Running to Bus Stop A.M</a:t>
            </a:r>
          </a:p>
          <a:p>
            <a:pPr lvl="1"/>
            <a:r>
              <a:rPr lang="en-US" sz="2000">
                <a:latin typeface="Cambria" charset="0"/>
              </a:rPr>
              <a:t>Light Conditions:  2-Dawn, 5-Daylight, 3-Dark</a:t>
            </a:r>
          </a:p>
          <a:p>
            <a:pPr lvl="1"/>
            <a:r>
              <a:rPr lang="en-US" sz="2000">
                <a:latin typeface="Cambria" charset="0"/>
              </a:rPr>
              <a:t>Road Conditions:  7-Dry, 3-Wet</a:t>
            </a:r>
          </a:p>
          <a:p>
            <a:pPr lvl="1"/>
            <a:r>
              <a:rPr lang="en-US" sz="2000">
                <a:latin typeface="Cambria" charset="0"/>
              </a:rPr>
              <a:t>Road Type:  4-City Street, 2-State Highway, 4-Other</a:t>
            </a:r>
          </a:p>
          <a:p>
            <a:pPr lvl="1"/>
            <a:r>
              <a:rPr lang="en-US" sz="2000">
                <a:latin typeface="Cambria" charset="0"/>
              </a:rPr>
              <a:t>Number-Age of Student:  5-6; 1-8, 1-9, 1-14, 2-17</a:t>
            </a:r>
          </a:p>
          <a:p>
            <a:pPr lvl="1"/>
            <a:r>
              <a:rPr lang="en-US" sz="2000">
                <a:latin typeface="Cambria" charset="0"/>
              </a:rPr>
              <a:t>7 Fatalities occurred from January-May, 2 from October to December</a:t>
            </a:r>
          </a:p>
          <a:p>
            <a:pPr lvl="1">
              <a:buFont typeface="Wingdings 2" charset="0"/>
              <a:buNone/>
            </a:pPr>
            <a:r>
              <a:rPr lang="en-US" sz="1700">
                <a:latin typeface="Cambria" charset="0"/>
              </a:rPr>
              <a:t>http://www.ksde.org/Portals/0/School%20Bus/Loading%20Survey%2010-30-14.pdf</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DESE Transportation Update March 2015">
  <a:themeElements>
    <a:clrScheme name="DESE">
      <a:dk1>
        <a:sysClr val="windowText" lastClr="000000"/>
      </a:dk1>
      <a:lt1>
        <a:sysClr val="window" lastClr="FFFFFF"/>
      </a:lt1>
      <a:dk2>
        <a:srgbClr val="00829B"/>
      </a:dk2>
      <a:lt2>
        <a:srgbClr val="EEECE1"/>
      </a:lt2>
      <a:accent1>
        <a:srgbClr val="3D9833"/>
      </a:accent1>
      <a:accent2>
        <a:srgbClr val="843F0F"/>
      </a:accent2>
      <a:accent3>
        <a:srgbClr val="00337F"/>
      </a:accent3>
      <a:accent4>
        <a:srgbClr val="B59B0C"/>
      </a:accent4>
      <a:accent5>
        <a:srgbClr val="C13828"/>
      </a:accent5>
      <a:accent6>
        <a:srgbClr val="939905"/>
      </a:accent6>
      <a:hlink>
        <a:srgbClr val="4C280F"/>
      </a:hlink>
      <a:folHlink>
        <a:srgbClr val="BF7F3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SE">
    <a:dk1>
      <a:sysClr val="windowText" lastClr="000000"/>
    </a:dk1>
    <a:lt1>
      <a:sysClr val="window" lastClr="FFFFFF"/>
    </a:lt1>
    <a:dk2>
      <a:srgbClr val="00829B"/>
    </a:dk2>
    <a:lt2>
      <a:srgbClr val="EEECE1"/>
    </a:lt2>
    <a:accent1>
      <a:srgbClr val="3D9833"/>
    </a:accent1>
    <a:accent2>
      <a:srgbClr val="843F0F"/>
    </a:accent2>
    <a:accent3>
      <a:srgbClr val="00337F"/>
    </a:accent3>
    <a:accent4>
      <a:srgbClr val="B59B0C"/>
    </a:accent4>
    <a:accent5>
      <a:srgbClr val="C13828"/>
    </a:accent5>
    <a:accent6>
      <a:srgbClr val="939905"/>
    </a:accent6>
    <a:hlink>
      <a:srgbClr val="4C280F"/>
    </a:hlink>
    <a:folHlink>
      <a:srgbClr val="BF7F3F"/>
    </a:folHlink>
  </a:clrScheme>
</a:themeOverride>
</file>

<file path=docProps/app.xml><?xml version="1.0" encoding="utf-8"?>
<Properties xmlns="http://schemas.openxmlformats.org/officeDocument/2006/extended-properties" xmlns:vt="http://schemas.openxmlformats.org/officeDocument/2006/docPropsVTypes">
  <Template>DESE Transportation Update March 2015.pot</Template>
  <TotalTime>1101</TotalTime>
  <Words>1248</Words>
  <Application>Microsoft Macintosh PowerPoint</Application>
  <PresentationFormat>On-screen Show (4:3)</PresentationFormat>
  <Paragraphs>134</Paragraphs>
  <Slides>21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Times New Roman</vt:lpstr>
      <vt:lpstr>Arial</vt:lpstr>
      <vt:lpstr>Tw Cen MT</vt:lpstr>
      <vt:lpstr>Wingdings</vt:lpstr>
      <vt:lpstr>Wingdings 2</vt:lpstr>
      <vt:lpstr>Cambria</vt:lpstr>
      <vt:lpstr>inherit</vt:lpstr>
      <vt:lpstr>DESE Transportation Update March 2015</vt:lpstr>
      <vt:lpstr> SCHOOL TRANSPORTATION UPDATE  MISSOURI DEPARTMENT OF ELEMENTARY    AND SECONDARY EDUCATION</vt:lpstr>
      <vt:lpstr>2015-16 Transportation  Budget Estimate</vt:lpstr>
      <vt:lpstr>2014-15 State Transportation Aid Calculation</vt:lpstr>
      <vt:lpstr>Transportation Calculation Excel Spreadsheet Website Link</vt:lpstr>
      <vt:lpstr>2014 National School Bus  Illegal Passing Survey</vt:lpstr>
      <vt:lpstr>2014 Illegal Passing Survey Results</vt:lpstr>
      <vt:lpstr>Semi Passes on the Right Side of the Bus with the Student Standing at the End of Her Driveway (MN)</vt:lpstr>
      <vt:lpstr>2015 National School Bus  Illegal Passing Survey</vt:lpstr>
      <vt:lpstr>2013-14 National School Bus Loading and Unloading Survey</vt:lpstr>
      <vt:lpstr>California Fatality</vt:lpstr>
      <vt:lpstr>Georgia Fatality</vt:lpstr>
      <vt:lpstr>Louisiana</vt:lpstr>
      <vt:lpstr>  Texas </vt:lpstr>
      <vt:lpstr>Certified School Bus Driver Instructor Training  </vt:lpstr>
      <vt:lpstr>School Bus Purchases</vt:lpstr>
      <vt:lpstr>2015 National  School Bus Safety Week</vt:lpstr>
      <vt:lpstr>Ridership List </vt:lpstr>
      <vt:lpstr>Annual School Bus Driver Training Required </vt:lpstr>
      <vt:lpstr>Non-Conforming Van Use</vt:lpstr>
      <vt:lpstr>Who must have a School Bus (S) Endorsement?</vt:lpstr>
      <vt:lpstr>Contact Information</vt:lpstr>
    </vt:vector>
  </TitlesOfParts>
  <Company>Template Central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Transportation Update  Missouri Department of Elementary and Secondary Education</dc:title>
  <dc:creator>Clink, Debra</dc:creator>
  <cp:lastModifiedBy>Roger Kurtz</cp:lastModifiedBy>
  <cp:revision>90</cp:revision>
  <dcterms:created xsi:type="dcterms:W3CDTF">1999-03-08T07:08:09Z</dcterms:created>
  <dcterms:modified xsi:type="dcterms:W3CDTF">2015-03-30T21:09:35Z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TC011408101033</vt:lpwstr>
  </property>
</Properties>
</file>