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1" r:id="rId12"/>
    <p:sldId id="266" r:id="rId13"/>
    <p:sldId id="267" r:id="rId14"/>
    <p:sldId id="269" r:id="rId15"/>
    <p:sldId id="268" r:id="rId16"/>
    <p:sldId id="275" r:id="rId17"/>
    <p:sldId id="270" r:id="rId18"/>
    <p:sldId id="282" r:id="rId19"/>
    <p:sldId id="271" r:id="rId20"/>
    <p:sldId id="273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0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359F98D-4721-4B41-92A0-2CB454D6152D}" type="datetimeFigureOut">
              <a:rPr lang="en-US" smtClean="0"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2447C3F9-5EF7-7F4C-AB53-98150E0E89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5184" y="1573486"/>
            <a:ext cx="6530040" cy="1470025"/>
          </a:xfrm>
        </p:spPr>
        <p:txBody>
          <a:bodyPr/>
          <a:lstStyle/>
          <a:p>
            <a:r>
              <a:rPr lang="en-US" sz="5400" b="1" dirty="0" smtClean="0"/>
              <a:t>ABC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/>
              <a:t>School District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5184" y="3203747"/>
            <a:ext cx="6530040" cy="806832"/>
          </a:xfrm>
        </p:spPr>
        <p:txBody>
          <a:bodyPr/>
          <a:lstStyle/>
          <a:p>
            <a:r>
              <a:rPr lang="en-US" dirty="0" smtClean="0"/>
              <a:t>Presentation To Board of </a:t>
            </a:r>
            <a:r>
              <a:rPr lang="en-US" dirty="0" smtClean="0"/>
              <a:t>Education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9466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Revenue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566" y="2130598"/>
            <a:ext cx="7267493" cy="272838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Local		</a:t>
            </a:r>
          </a:p>
          <a:p>
            <a:r>
              <a:rPr lang="en-US" sz="3600" dirty="0" smtClean="0"/>
              <a:t>State</a:t>
            </a:r>
          </a:p>
          <a:p>
            <a:r>
              <a:rPr lang="en-US" sz="3600" dirty="0" smtClean="0"/>
              <a:t>Federal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4357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Revenue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(2015-16)	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869" y="2130598"/>
            <a:ext cx="7267493" cy="27283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tabLst>
                <a:tab pos="2687638" algn="ctr"/>
                <a:tab pos="5376863" algn="ctr"/>
              </a:tabLst>
            </a:pPr>
            <a:r>
              <a:rPr lang="en-US" sz="3600" dirty="0" smtClean="0"/>
              <a:t>	</a:t>
            </a:r>
            <a:r>
              <a:rPr lang="en-US" sz="3600" u="sng" dirty="0" smtClean="0"/>
              <a:t>ABC</a:t>
            </a:r>
            <a:r>
              <a:rPr lang="en-US" sz="3600" dirty="0" smtClean="0"/>
              <a:t>	</a:t>
            </a:r>
            <a:r>
              <a:rPr lang="en-US" sz="3600" u="sng" dirty="0" smtClean="0"/>
              <a:t>State Ave.</a:t>
            </a:r>
          </a:p>
          <a:p>
            <a:pPr marL="0" indent="0">
              <a:buNone/>
              <a:tabLst>
                <a:tab pos="2687638" algn="ctr"/>
                <a:tab pos="5376863" algn="ctr"/>
              </a:tabLst>
            </a:pPr>
            <a:r>
              <a:rPr lang="en-US" sz="3600" dirty="0" smtClean="0">
                <a:solidFill>
                  <a:schemeClr val="accent1"/>
                </a:solidFill>
              </a:rPr>
              <a:t>Local	</a:t>
            </a:r>
            <a:r>
              <a:rPr lang="en-US" sz="3600" dirty="0" smtClean="0">
                <a:solidFill>
                  <a:schemeClr val="accent1"/>
                </a:solidFill>
              </a:rPr>
              <a:t>00.00%</a:t>
            </a:r>
            <a:r>
              <a:rPr lang="en-US" sz="3600" dirty="0" smtClean="0">
                <a:solidFill>
                  <a:schemeClr val="accent1"/>
                </a:solidFill>
              </a:rPr>
              <a:t>*	56.25%*	</a:t>
            </a:r>
          </a:p>
          <a:p>
            <a:pPr marL="0" indent="0">
              <a:buNone/>
              <a:tabLst>
                <a:tab pos="2687638" algn="ctr"/>
                <a:tab pos="5376863" algn="ctr"/>
              </a:tabLst>
            </a:pPr>
            <a:r>
              <a:rPr lang="en-US" sz="3600" dirty="0">
                <a:solidFill>
                  <a:schemeClr val="accent3"/>
                </a:solidFill>
              </a:rPr>
              <a:t>State	</a:t>
            </a:r>
            <a:r>
              <a:rPr lang="en-US" sz="3600" dirty="0" smtClean="0">
                <a:solidFill>
                  <a:schemeClr val="accent3"/>
                </a:solidFill>
              </a:rPr>
              <a:t>00.00%</a:t>
            </a:r>
            <a:r>
              <a:rPr lang="en-US" sz="3600" dirty="0" smtClean="0">
                <a:solidFill>
                  <a:schemeClr val="accent3"/>
                </a:solidFill>
              </a:rPr>
              <a:t>	34.31%</a:t>
            </a:r>
            <a:endParaRPr lang="en-US" sz="36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2687638" algn="ctr"/>
                <a:tab pos="5376863" algn="ctr"/>
              </a:tabLst>
            </a:pPr>
            <a:r>
              <a:rPr lang="en-US" sz="3600" dirty="0" smtClean="0">
                <a:solidFill>
                  <a:schemeClr val="accent5"/>
                </a:solidFill>
              </a:rPr>
              <a:t>Federal	</a:t>
            </a:r>
            <a:r>
              <a:rPr lang="en-US" sz="3600" dirty="0" smtClean="0">
                <a:solidFill>
                  <a:schemeClr val="accent5"/>
                </a:solidFill>
              </a:rPr>
              <a:t>00.00%</a:t>
            </a:r>
            <a:r>
              <a:rPr lang="en-US" sz="3600" dirty="0" smtClean="0">
                <a:solidFill>
                  <a:schemeClr val="accent5"/>
                </a:solidFill>
              </a:rPr>
              <a:t>	9.44%</a:t>
            </a:r>
          </a:p>
          <a:p>
            <a:pPr marL="0" indent="0">
              <a:buNone/>
              <a:tabLst>
                <a:tab pos="2687638" algn="ctr"/>
                <a:tab pos="5376863" algn="ctr"/>
              </a:tabLst>
            </a:pPr>
            <a:r>
              <a:rPr lang="en-US" sz="2600" dirty="0" smtClean="0">
                <a:solidFill>
                  <a:schemeClr val="tx1"/>
                </a:solidFill>
              </a:rPr>
              <a:t>*Includes Proposition C revenues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223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Property taxes are the main source of your local funds.</a:t>
            </a:r>
          </a:p>
          <a:p>
            <a:r>
              <a:rPr lang="en-US" dirty="0" smtClean="0"/>
              <a:t>Local funds also include such things as fines, merchants and manufacturers surtax, and earnings on investments.</a:t>
            </a:r>
          </a:p>
          <a:p>
            <a:r>
              <a:rPr lang="en-US" dirty="0" smtClean="0"/>
              <a:t>Tax rate is authorized by voters in the district</a:t>
            </a:r>
          </a:p>
          <a:p>
            <a:r>
              <a:rPr lang="en-US" dirty="0" smtClean="0"/>
              <a:t>Tax rate may be adjusted by changes in assessed valuation.  Board may voluntary reduce rate.  Board sets rate by September 1 each year.</a:t>
            </a:r>
          </a:p>
          <a:p>
            <a:r>
              <a:rPr lang="en-US" dirty="0" smtClean="0"/>
              <a:t>Current operating tax rate for </a:t>
            </a:r>
            <a:r>
              <a:rPr lang="en-US" dirty="0" smtClean="0"/>
              <a:t>ABC School District is $0.000 </a:t>
            </a:r>
            <a:r>
              <a:rPr lang="en-US" dirty="0" smtClean="0"/>
              <a:t>per $100 of Assessed valuation.</a:t>
            </a:r>
          </a:p>
          <a:p>
            <a:r>
              <a:rPr lang="en-US" dirty="0" smtClean="0"/>
              <a:t>ABC </a:t>
            </a:r>
            <a:r>
              <a:rPr lang="en-US" dirty="0" smtClean="0"/>
              <a:t>School District </a:t>
            </a:r>
            <a:r>
              <a:rPr lang="en-US" dirty="0" smtClean="0"/>
              <a:t>receives </a:t>
            </a:r>
            <a:r>
              <a:rPr lang="en-US" dirty="0" smtClean="0"/>
              <a:t>about </a:t>
            </a:r>
            <a:r>
              <a:rPr lang="en-US" dirty="0" smtClean="0"/>
              <a:t>00.00% </a:t>
            </a:r>
            <a:r>
              <a:rPr lang="en-US" dirty="0" smtClean="0"/>
              <a:t>of its revenue from the local sources as compared to the state average of </a:t>
            </a:r>
            <a:r>
              <a:rPr lang="en-US" dirty="0" smtClean="0"/>
              <a:t>00.00%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305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67174"/>
          </a:xfrm>
        </p:spPr>
        <p:txBody>
          <a:bodyPr/>
          <a:lstStyle/>
          <a:p>
            <a:r>
              <a:rPr lang="en-US" dirty="0" smtClean="0"/>
              <a:t>State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62618"/>
            <a:ext cx="8042276" cy="447463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ABC School District</a:t>
            </a:r>
            <a:r>
              <a:rPr lang="en-US" dirty="0" smtClean="0"/>
              <a:t> </a:t>
            </a:r>
            <a:r>
              <a:rPr lang="en-US" dirty="0" smtClean="0"/>
              <a:t>receives </a:t>
            </a:r>
            <a:r>
              <a:rPr lang="en-US" dirty="0" smtClean="0"/>
              <a:t>00.00% </a:t>
            </a:r>
            <a:r>
              <a:rPr lang="en-US" dirty="0" smtClean="0"/>
              <a:t>of its funding from the state as compared to a state average of </a:t>
            </a:r>
            <a:r>
              <a:rPr lang="en-US" dirty="0" smtClean="0"/>
              <a:t>00.00%</a:t>
            </a:r>
            <a:r>
              <a:rPr lang="en-US" dirty="0" smtClean="0"/>
              <a:t>.</a:t>
            </a:r>
          </a:p>
          <a:p>
            <a:r>
              <a:rPr lang="en-US" dirty="0"/>
              <a:t>ABC School District receives </a:t>
            </a:r>
            <a:r>
              <a:rPr lang="en-US" dirty="0" smtClean="0"/>
              <a:t>state funding from the following state sources:</a:t>
            </a:r>
          </a:p>
          <a:p>
            <a:pPr lvl="1"/>
            <a:r>
              <a:rPr lang="en-US" dirty="0" smtClean="0"/>
              <a:t>State foundation formula;</a:t>
            </a:r>
          </a:p>
          <a:p>
            <a:pPr lvl="1"/>
            <a:r>
              <a:rPr lang="en-US" dirty="0" smtClean="0"/>
              <a:t>Proposition C sales tax funds (considered local funds in accounting system);</a:t>
            </a:r>
          </a:p>
          <a:p>
            <a:pPr lvl="1"/>
            <a:r>
              <a:rPr lang="en-US" dirty="0" smtClean="0"/>
              <a:t>Transportation;</a:t>
            </a:r>
          </a:p>
          <a:p>
            <a:pPr lvl="1"/>
            <a:r>
              <a:rPr lang="en-US" dirty="0" smtClean="0"/>
              <a:t>Vocational Education;</a:t>
            </a:r>
          </a:p>
          <a:p>
            <a:pPr lvl="1"/>
            <a:r>
              <a:rPr lang="en-US" dirty="0" smtClean="0"/>
              <a:t>Early Childhood Special Education; and</a:t>
            </a:r>
          </a:p>
          <a:p>
            <a:pPr lvl="1"/>
            <a:r>
              <a:rPr lang="en-US" dirty="0" smtClean="0"/>
              <a:t>Parents as Teachers.</a:t>
            </a:r>
          </a:p>
        </p:txBody>
      </p:sp>
    </p:spTree>
    <p:extLst>
      <p:ext uri="{BB962C8B-B14F-4D97-AF65-F5344CB8AC3E}">
        <p14:creationId xmlns:p14="http://schemas.microsoft.com/office/powerpoint/2010/main" val="2748649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Formula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2037" y="1642924"/>
            <a:ext cx="6987078" cy="4343400"/>
          </a:xfrm>
        </p:spPr>
        <p:txBody>
          <a:bodyPr/>
          <a:lstStyle/>
          <a:p>
            <a:pPr marL="742950" indent="-742950">
              <a:buNone/>
            </a:pPr>
            <a:endParaRPr lang="en-US" dirty="0" smtClean="0">
              <a:latin typeface="Calisto MT" charset="0"/>
            </a:endParaRPr>
          </a:p>
          <a:p>
            <a:pPr marL="0" indent="0">
              <a:buNone/>
            </a:pPr>
            <a:r>
              <a:rPr lang="en-US" dirty="0"/>
              <a:t>Weighted Average Daily Attendance (WADA)</a:t>
            </a:r>
          </a:p>
          <a:p>
            <a:pPr marL="0" indent="0">
              <a:buNone/>
            </a:pPr>
            <a:r>
              <a:rPr lang="en-US" dirty="0"/>
              <a:t>X	State Adequacy Target (SAT)</a:t>
            </a:r>
          </a:p>
          <a:p>
            <a:pPr marL="0" indent="0">
              <a:buNone/>
            </a:pPr>
            <a:r>
              <a:rPr lang="en-US" dirty="0"/>
              <a:t>X	Dollar Value Modifier (DVM)</a:t>
            </a:r>
          </a:p>
          <a:p>
            <a:pPr marL="0" indent="0">
              <a:buNone/>
            </a:pPr>
            <a:r>
              <a:rPr lang="en-US" dirty="0"/>
              <a:t>	Local Effort</a:t>
            </a:r>
          </a:p>
          <a:p>
            <a:pPr marL="0" indent="0">
              <a:buNone/>
            </a:pPr>
            <a:r>
              <a:rPr lang="en-US" dirty="0"/>
              <a:t>=	State Funding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369196" y="4353983"/>
            <a:ext cx="2929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96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ABC School District is </a:t>
            </a:r>
            <a:r>
              <a:rPr lang="en-US" dirty="0" smtClean="0"/>
              <a:t>on the formula and is currently receiving a total of </a:t>
            </a:r>
            <a:r>
              <a:rPr lang="en-US" dirty="0" smtClean="0"/>
              <a:t>$0,000,000 </a:t>
            </a:r>
            <a:r>
              <a:rPr lang="en-US" dirty="0" smtClean="0"/>
              <a:t>from the formula or </a:t>
            </a:r>
            <a:r>
              <a:rPr lang="en-US" dirty="0" smtClean="0"/>
              <a:t>$0,000 </a:t>
            </a:r>
            <a:r>
              <a:rPr lang="en-US" dirty="0" smtClean="0"/>
              <a:t>per weighted ADA</a:t>
            </a:r>
            <a:r>
              <a:rPr lang="en-US" dirty="0" smtClean="0"/>
              <a:t>. </a:t>
            </a:r>
          </a:p>
          <a:p>
            <a:pPr marL="0" indent="0" algn="ctr">
              <a:buNone/>
            </a:pPr>
            <a:r>
              <a:rPr lang="en-US" dirty="0" smtClean="0"/>
              <a:t>Or</a:t>
            </a:r>
          </a:p>
          <a:p>
            <a:r>
              <a:rPr lang="en-US" dirty="0"/>
              <a:t>ABC School District is </a:t>
            </a:r>
            <a:r>
              <a:rPr lang="en-US" dirty="0" smtClean="0"/>
              <a:t>considered a hold harmless school district and is receiving </a:t>
            </a:r>
            <a:r>
              <a:rPr lang="en-US" dirty="0"/>
              <a:t>a total of $0,000,000 from the formula or $0,000 per weighted ADA. </a:t>
            </a:r>
            <a:r>
              <a:rPr lang="en-US" dirty="0" smtClean="0"/>
              <a:t>The amount per student is unlikely to change in the future.</a:t>
            </a:r>
            <a:endParaRPr lang="en-US" dirty="0" smtClean="0"/>
          </a:p>
          <a:p>
            <a:r>
              <a:rPr lang="en-US" dirty="0" smtClean="0"/>
              <a:t>Of this amount, </a:t>
            </a:r>
            <a:r>
              <a:rPr lang="en-US" dirty="0" smtClean="0"/>
              <a:t>$000,000 </a:t>
            </a:r>
            <a:r>
              <a:rPr lang="en-US" dirty="0" smtClean="0"/>
              <a:t>comes from gaming.  The district may use this amount in </a:t>
            </a:r>
            <a:r>
              <a:rPr lang="en-US" u="sng" dirty="0" smtClean="0"/>
              <a:t>any</a:t>
            </a:r>
            <a:r>
              <a:rPr lang="en-US" dirty="0" smtClean="0"/>
              <a:t> way they so choose.  </a:t>
            </a:r>
            <a:r>
              <a:rPr lang="en-US" dirty="0" smtClean="0"/>
              <a:t>(gaming revenue </a:t>
            </a:r>
            <a:r>
              <a:rPr lang="en-US" dirty="0" smtClean="0"/>
              <a:t>above 2009-10 level must be put in general and teachers funds)</a:t>
            </a:r>
          </a:p>
          <a:p>
            <a:r>
              <a:rPr lang="en-US" u="sng" dirty="0" smtClean="0"/>
              <a:t>At </a:t>
            </a:r>
            <a:r>
              <a:rPr lang="en-US" u="sng" dirty="0"/>
              <a:t>least </a:t>
            </a:r>
            <a:r>
              <a:rPr lang="en-US" dirty="0"/>
              <a:t>75% </a:t>
            </a:r>
            <a:r>
              <a:rPr lang="en-US" dirty="0" smtClean="0"/>
              <a:t>of the state formula funds (excluding gaming funds) must be placed in the teachers fund.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8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One-cent sales tax approved by voters in 1982.</a:t>
            </a:r>
          </a:p>
          <a:p>
            <a:r>
              <a:rPr lang="en-US" dirty="0" smtClean="0"/>
              <a:t>One-half of funds used for district expenses.  One-half used to reduce property taxes.</a:t>
            </a:r>
          </a:p>
          <a:p>
            <a:r>
              <a:rPr lang="en-US" dirty="0" smtClean="0"/>
              <a:t>ABC School District passed an issue several years ago waiving the use of these funds to reduce property taxes.  All Proposition C funds may be used </a:t>
            </a:r>
            <a:r>
              <a:rPr lang="en-US" dirty="0"/>
              <a:t>in ABC School District for </a:t>
            </a:r>
            <a:r>
              <a:rPr lang="en-US" dirty="0" smtClean="0"/>
              <a:t>operational costs.</a:t>
            </a:r>
          </a:p>
          <a:p>
            <a:r>
              <a:rPr lang="en-US" dirty="0" smtClean="0"/>
              <a:t>75</a:t>
            </a:r>
            <a:r>
              <a:rPr lang="en-US" dirty="0"/>
              <a:t>% of the Proposition C must be placed in the teachers fund. </a:t>
            </a:r>
            <a:endParaRPr lang="en-US" dirty="0" smtClean="0"/>
          </a:p>
          <a:p>
            <a:r>
              <a:rPr lang="en-US" dirty="0" smtClean="0"/>
              <a:t>Proposition C funds are paid on the previous year WADA.</a:t>
            </a:r>
          </a:p>
          <a:p>
            <a:r>
              <a:rPr lang="en-US" dirty="0" smtClean="0"/>
              <a:t>Last year, </a:t>
            </a:r>
            <a:r>
              <a:rPr lang="en-US" dirty="0"/>
              <a:t>ABC School District received </a:t>
            </a:r>
            <a:r>
              <a:rPr lang="en-US" dirty="0" smtClean="0"/>
              <a:t>$0,000,000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Prop C.</a:t>
            </a:r>
            <a:r>
              <a:rPr lang="en-US" dirty="0"/>
              <a:t>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572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funding is also complex and largely depends on the how many students are on free and reduced lunches.</a:t>
            </a:r>
          </a:p>
          <a:p>
            <a:r>
              <a:rPr lang="en-US" dirty="0"/>
              <a:t>ABC School District receives </a:t>
            </a:r>
            <a:r>
              <a:rPr lang="en-US" dirty="0" smtClean="0"/>
              <a:t>about </a:t>
            </a:r>
            <a:r>
              <a:rPr lang="en-US" dirty="0" smtClean="0"/>
              <a:t>0.00% </a:t>
            </a:r>
            <a:r>
              <a:rPr lang="en-US" dirty="0" smtClean="0"/>
              <a:t>of its funding from the Federal government which </a:t>
            </a:r>
            <a:r>
              <a:rPr lang="en-US" dirty="0" smtClean="0"/>
              <a:t>compares to the </a:t>
            </a:r>
            <a:r>
              <a:rPr lang="en-US" dirty="0" smtClean="0"/>
              <a:t>state </a:t>
            </a:r>
            <a:r>
              <a:rPr lang="en-US" dirty="0" smtClean="0"/>
              <a:t>average of </a:t>
            </a:r>
            <a:r>
              <a:rPr lang="en-US" dirty="0" smtClean="0"/>
              <a:t>0.00%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21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245"/>
            <a:ext cx="8042276" cy="1336956"/>
          </a:xfrm>
        </p:spPr>
        <p:txBody>
          <a:bodyPr/>
          <a:lstStyle/>
          <a:p>
            <a:r>
              <a:rPr lang="en-US" dirty="0" smtClean="0"/>
              <a:t>Some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39261"/>
            <a:ext cx="8042276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ABC School District has </a:t>
            </a:r>
            <a:r>
              <a:rPr lang="en-US" dirty="0" smtClean="0"/>
              <a:t>00.0% </a:t>
            </a:r>
            <a:r>
              <a:rPr lang="en-US" dirty="0" smtClean="0"/>
              <a:t>of students on free and reduced lunches as compared to a state average of </a:t>
            </a:r>
            <a:r>
              <a:rPr lang="en-US" dirty="0" smtClean="0"/>
              <a:t>00.00%.</a:t>
            </a:r>
          </a:p>
          <a:p>
            <a:r>
              <a:rPr lang="en-US" dirty="0"/>
              <a:t>ABC School </a:t>
            </a:r>
            <a:r>
              <a:rPr lang="en-US" dirty="0" smtClean="0"/>
              <a:t>District is </a:t>
            </a:r>
            <a:r>
              <a:rPr lang="en-US" u="sng" dirty="0" smtClean="0"/>
              <a:t>more</a:t>
            </a:r>
            <a:r>
              <a:rPr lang="en-US" dirty="0" smtClean="0"/>
              <a:t> dependent at this point on the state of Missouri for its funding than many school districts.</a:t>
            </a:r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r>
              <a:rPr lang="en-US" dirty="0"/>
              <a:t>ABC School District is </a:t>
            </a:r>
            <a:r>
              <a:rPr lang="en-US" u="sng" dirty="0"/>
              <a:t>more</a:t>
            </a:r>
            <a:r>
              <a:rPr lang="en-US" dirty="0"/>
              <a:t> dependent at this point on </a:t>
            </a:r>
            <a:r>
              <a:rPr lang="en-US" dirty="0" smtClean="0"/>
              <a:t>local taxes for </a:t>
            </a:r>
            <a:r>
              <a:rPr lang="en-US" dirty="0"/>
              <a:t>its funding than many school districts.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2582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12216"/>
          </a:xfrm>
        </p:spPr>
        <p:txBody>
          <a:bodyPr/>
          <a:lstStyle/>
          <a:p>
            <a:r>
              <a:rPr lang="en-US" dirty="0" smtClean="0"/>
              <a:t>There </a:t>
            </a:r>
            <a:r>
              <a:rPr lang="en-US" dirty="0"/>
              <a:t>does not appear to be any large influx of state funding for the public schools in the foreseeable future.</a:t>
            </a:r>
          </a:p>
          <a:p>
            <a:r>
              <a:rPr lang="en-US" dirty="0" smtClean="0"/>
              <a:t>The Governor recently announced withholding of transportation funding </a:t>
            </a:r>
            <a:r>
              <a:rPr lang="en-US" dirty="0" smtClean="0"/>
              <a:t>which </a:t>
            </a:r>
            <a:r>
              <a:rPr lang="en-US" dirty="0" smtClean="0"/>
              <a:t>will significantly impact this revenue source and will require this to be made up from local revenue.</a:t>
            </a:r>
          </a:p>
        </p:txBody>
      </p:sp>
    </p:spTree>
    <p:extLst>
      <p:ext uri="{BB962C8B-B14F-4D97-AF65-F5344CB8AC3E}">
        <p14:creationId xmlns:p14="http://schemas.microsoft.com/office/powerpoint/2010/main" val="208036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8903" y="1862914"/>
            <a:ext cx="5990357" cy="4343400"/>
          </a:xfrm>
        </p:spPr>
        <p:txBody>
          <a:bodyPr/>
          <a:lstStyle/>
          <a:p>
            <a:r>
              <a:rPr lang="en-US" dirty="0" smtClean="0"/>
              <a:t>School District Funds</a:t>
            </a:r>
          </a:p>
          <a:p>
            <a:r>
              <a:rPr lang="en-US" dirty="0" smtClean="0"/>
              <a:t>Sources of Revenue</a:t>
            </a:r>
          </a:p>
          <a:p>
            <a:r>
              <a:rPr lang="en-US" dirty="0" smtClean="0"/>
              <a:t>Review Fund Balances</a:t>
            </a:r>
          </a:p>
          <a:p>
            <a:r>
              <a:rPr lang="en-US" dirty="0" smtClean="0"/>
              <a:t>Our Observations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12216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 smtClean="0"/>
              <a:t>the </a:t>
            </a:r>
            <a:r>
              <a:rPr lang="en-US" dirty="0" smtClean="0"/>
              <a:t>ABC School </a:t>
            </a:r>
            <a:r>
              <a:rPr lang="en-US" dirty="0" smtClean="0"/>
              <a:t>District needs additional funds to improve educational services it offers to its students, the only possible source is to increase the operating tax levy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0345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383" y="867816"/>
            <a:ext cx="8042276" cy="4343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 smtClean="0"/>
              <a:t>Questions?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5573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District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Operating Fund (Incidental Fund)</a:t>
            </a:r>
          </a:p>
          <a:p>
            <a:r>
              <a:rPr lang="en-US" dirty="0" smtClean="0"/>
              <a:t>Special Revenue Fund (Teachers Fund)</a:t>
            </a:r>
          </a:p>
          <a:p>
            <a:r>
              <a:rPr lang="en-US" dirty="0" smtClean="0"/>
              <a:t>Debt Service Fund</a:t>
            </a:r>
          </a:p>
          <a:p>
            <a:r>
              <a:rPr lang="en-US" dirty="0" smtClean="0"/>
              <a:t>Capital Projects Fund</a:t>
            </a:r>
          </a:p>
          <a:p>
            <a:r>
              <a:rPr lang="en-US" dirty="0"/>
              <a:t>Specific accounting codes are used to determine </a:t>
            </a:r>
            <a:r>
              <a:rPr lang="en-US" dirty="0" smtClean="0"/>
              <a:t>into which </a:t>
            </a:r>
            <a:r>
              <a:rPr lang="en-US" dirty="0"/>
              <a:t>fund money flows </a:t>
            </a:r>
            <a:r>
              <a:rPr lang="en-US" dirty="0" smtClean="0"/>
              <a:t>and from which fund payments are made.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98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Revenue/Teachers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Used for the day-to-day operation of the school district.</a:t>
            </a:r>
          </a:p>
          <a:p>
            <a:r>
              <a:rPr lang="en-US" dirty="0"/>
              <a:t>Revenues for these two funds come from local property taxes as well as state and federal funding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Items paid from these funds include such things as:</a:t>
            </a:r>
          </a:p>
          <a:p>
            <a:pPr lvl="1"/>
            <a:r>
              <a:rPr lang="en-US" dirty="0" smtClean="0"/>
              <a:t>Salaries for district employees;</a:t>
            </a:r>
          </a:p>
          <a:p>
            <a:pPr lvl="1"/>
            <a:r>
              <a:rPr lang="en-US" dirty="0" smtClean="0"/>
              <a:t>Benefits for district employees;</a:t>
            </a:r>
          </a:p>
          <a:p>
            <a:pPr lvl="1"/>
            <a:r>
              <a:rPr lang="en-US" dirty="0" smtClean="0"/>
              <a:t>Instructional supplies;</a:t>
            </a:r>
          </a:p>
          <a:p>
            <a:pPr lvl="1"/>
            <a:r>
              <a:rPr lang="en-US" dirty="0" smtClean="0"/>
              <a:t>Transportation costs;</a:t>
            </a:r>
          </a:p>
          <a:p>
            <a:pPr lvl="1"/>
            <a:r>
              <a:rPr lang="en-US" dirty="0" smtClean="0"/>
              <a:t>Food Services; and </a:t>
            </a:r>
          </a:p>
          <a:p>
            <a:pPr lvl="1"/>
            <a:r>
              <a:rPr lang="en-US" dirty="0" smtClean="0"/>
              <a:t>District utilities,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190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Revenue/Teachers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03526"/>
          </a:xfrm>
        </p:spPr>
        <p:txBody>
          <a:bodyPr/>
          <a:lstStyle/>
          <a:p>
            <a:r>
              <a:rPr lang="en-US" dirty="0" smtClean="0"/>
              <a:t>Combined balance carried in these funds is the primary indicator of a district’s financial viability and stability.</a:t>
            </a:r>
          </a:p>
          <a:p>
            <a:r>
              <a:rPr lang="en-US" dirty="0" smtClean="0"/>
              <a:t>At a minimum, a school district should carry a combined fund balance in the General and Teachers Funds sufficient to make it through December without going negative on a fund balance basis.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ABC School District </a:t>
            </a:r>
            <a:r>
              <a:rPr lang="en-US" dirty="0" smtClean="0"/>
              <a:t>General Revenue and Teachers Fund Balance at the end of June 2016 was </a:t>
            </a:r>
            <a:r>
              <a:rPr lang="en-US" dirty="0" smtClean="0"/>
              <a:t>$0,000,000 </a:t>
            </a:r>
            <a:r>
              <a:rPr lang="en-US" dirty="0" smtClean="0"/>
              <a:t>(+</a:t>
            </a:r>
            <a:r>
              <a:rPr lang="en-US" dirty="0" smtClean="0"/>
              <a:t>$000,000) </a:t>
            </a:r>
            <a:r>
              <a:rPr lang="en-US" dirty="0" smtClean="0"/>
              <a:t>or </a:t>
            </a:r>
            <a:r>
              <a:rPr lang="en-US" dirty="0" smtClean="0"/>
              <a:t>00% </a:t>
            </a:r>
            <a:r>
              <a:rPr lang="en-US" dirty="0" smtClean="0"/>
              <a:t>of the combined expenses in these two funds.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822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Service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4140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Used to pay the district’s debt that is authorized by voters.</a:t>
            </a:r>
          </a:p>
          <a:p>
            <a:r>
              <a:rPr lang="en-US" dirty="0"/>
              <a:t>Has it’s own tax levy to support the payments and </a:t>
            </a:r>
            <a:r>
              <a:rPr lang="en-US" dirty="0" smtClean="0"/>
              <a:t>tax rate may </a:t>
            </a:r>
            <a:r>
              <a:rPr lang="en-US" dirty="0"/>
              <a:t>fluctuate according to debt repayment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Balance is highly predictable because expenditures usually consist of two items, principal and interest and are known in advance.</a:t>
            </a:r>
          </a:p>
          <a:p>
            <a:r>
              <a:rPr lang="en-US" dirty="0" smtClean="0"/>
              <a:t>Debt Service Fund monies are placed in a separate bank account and are not to be comingled with the district’s operating monies.</a:t>
            </a:r>
          </a:p>
          <a:p>
            <a:r>
              <a:rPr lang="en-US" dirty="0" smtClean="0"/>
              <a:t>State Auditor’s Office monitors the fund balance in the Debt Service Fund when calculating the maximum annual Debt Service Fund Levy.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58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Service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ABC School District currently </a:t>
            </a:r>
            <a:r>
              <a:rPr lang="en-US" dirty="0" smtClean="0"/>
              <a:t>has a debt service levy in 2016-17 of </a:t>
            </a:r>
            <a:r>
              <a:rPr lang="en-US" dirty="0" smtClean="0"/>
              <a:t>.0000.</a:t>
            </a:r>
            <a:endParaRPr lang="en-US" dirty="0" smtClean="0"/>
          </a:p>
          <a:p>
            <a:r>
              <a:rPr lang="en-US" dirty="0" smtClean="0"/>
              <a:t>These funds are used to pay the interest and principal on the district’s debt.</a:t>
            </a:r>
          </a:p>
          <a:p>
            <a:r>
              <a:rPr lang="en-US" dirty="0" smtClean="0"/>
              <a:t>Total interest paid in FY16 was </a:t>
            </a:r>
            <a:r>
              <a:rPr lang="en-US" dirty="0" smtClean="0"/>
              <a:t>$000,000 </a:t>
            </a:r>
            <a:r>
              <a:rPr lang="en-US" dirty="0" smtClean="0"/>
              <a:t>and total principal paid was </a:t>
            </a:r>
            <a:r>
              <a:rPr lang="en-US" dirty="0" smtClean="0"/>
              <a:t>$000,000.</a:t>
            </a:r>
            <a:endParaRPr lang="en-US" dirty="0" smtClean="0"/>
          </a:p>
          <a:p>
            <a:r>
              <a:rPr lang="en-US" dirty="0" smtClean="0"/>
              <a:t>Debt will be totally paid off in </a:t>
            </a:r>
            <a:r>
              <a:rPr lang="en-US" dirty="0" smtClean="0"/>
              <a:t>FY00.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0955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Projects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Money from this fund may only be spent for:</a:t>
            </a:r>
          </a:p>
          <a:p>
            <a:pPr lvl="1"/>
            <a:r>
              <a:rPr lang="en-US" dirty="0" smtClean="0"/>
              <a:t>Erection of buildings;</a:t>
            </a:r>
          </a:p>
          <a:p>
            <a:pPr lvl="1"/>
            <a:r>
              <a:rPr lang="en-US" dirty="0" smtClean="0"/>
              <a:t>Additions to buildings;</a:t>
            </a:r>
          </a:p>
          <a:p>
            <a:pPr lvl="1"/>
            <a:r>
              <a:rPr lang="en-US" dirty="0" smtClean="0"/>
              <a:t>Remodeling or reconstruction of buildings;</a:t>
            </a:r>
          </a:p>
          <a:p>
            <a:pPr lvl="1"/>
            <a:r>
              <a:rPr lang="en-US" dirty="0" smtClean="0"/>
              <a:t>Furnishing for buildings;</a:t>
            </a:r>
          </a:p>
          <a:p>
            <a:pPr lvl="1"/>
            <a:r>
              <a:rPr lang="en-US" dirty="0" smtClean="0"/>
              <a:t>Payment of lease purchase obligations;</a:t>
            </a:r>
          </a:p>
          <a:p>
            <a:pPr lvl="1"/>
            <a:r>
              <a:rPr lang="en-US" dirty="0" smtClean="0"/>
              <a:t>Purchases of real estate; or</a:t>
            </a:r>
          </a:p>
          <a:p>
            <a:pPr lvl="1"/>
            <a:r>
              <a:rPr lang="en-US" dirty="0" smtClean="0"/>
              <a:t>Other capital outlay expenditures.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06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Projects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45226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Any expenditure for equipment that has a unit cost of $1,000 or more and a useful life estimated at more than one year should be made from Capital Projects fund.</a:t>
            </a:r>
          </a:p>
          <a:p>
            <a:r>
              <a:rPr lang="en-US" dirty="0" smtClean="0"/>
              <a:t>Current operating expenses such as repairs and supplies </a:t>
            </a:r>
            <a:r>
              <a:rPr lang="en-US" u="sng" dirty="0" smtClean="0"/>
              <a:t>can not </a:t>
            </a:r>
            <a:r>
              <a:rPr lang="en-US" dirty="0" smtClean="0"/>
              <a:t>be paid from Capital Projects Fund.</a:t>
            </a:r>
          </a:p>
          <a:p>
            <a:r>
              <a:rPr lang="en-US" dirty="0" smtClean="0"/>
              <a:t>Funds may be transferred to Capital Projects using a formula that is in state statute and/or the district may elect to use gaming funds. (more on this later)</a:t>
            </a:r>
          </a:p>
          <a:p>
            <a:r>
              <a:rPr lang="en-US" dirty="0" smtClean="0"/>
              <a:t>At the end of the 2015-16 </a:t>
            </a:r>
            <a:r>
              <a:rPr lang="en-US" dirty="0" smtClean="0"/>
              <a:t>ABC School District had </a:t>
            </a:r>
            <a:r>
              <a:rPr lang="en-US" dirty="0" smtClean="0"/>
              <a:t>a balance of </a:t>
            </a:r>
            <a:r>
              <a:rPr lang="en-US" dirty="0" smtClean="0"/>
              <a:t>$0,000,000 </a:t>
            </a:r>
            <a:r>
              <a:rPr lang="en-US" dirty="0" smtClean="0"/>
              <a:t>in this fund.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569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447</TotalTime>
  <Words>1165</Words>
  <Application>Microsoft Macintosh PowerPoint</Application>
  <PresentationFormat>On-screen Show (4:3)</PresentationFormat>
  <Paragraphs>112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Breeze</vt:lpstr>
      <vt:lpstr>ABC School District</vt:lpstr>
      <vt:lpstr>Overview of Presentation</vt:lpstr>
      <vt:lpstr>School District Funds</vt:lpstr>
      <vt:lpstr>General Revenue/Teachers</vt:lpstr>
      <vt:lpstr>General Revenue/Teachers</vt:lpstr>
      <vt:lpstr>Debt Service Fund</vt:lpstr>
      <vt:lpstr>Debt Service Fund</vt:lpstr>
      <vt:lpstr>Capital Projects Fund</vt:lpstr>
      <vt:lpstr>Capital Projects Fund</vt:lpstr>
      <vt:lpstr>Sources of Revenue </vt:lpstr>
      <vt:lpstr>Sources of Revenue (2015-16) </vt:lpstr>
      <vt:lpstr>Local Funds</vt:lpstr>
      <vt:lpstr>State Funds</vt:lpstr>
      <vt:lpstr>Basic Formula Factors</vt:lpstr>
      <vt:lpstr>Foundation Formula</vt:lpstr>
      <vt:lpstr>Proposition C </vt:lpstr>
      <vt:lpstr>Federal Funding</vt:lpstr>
      <vt:lpstr>Some Observations</vt:lpstr>
      <vt:lpstr>Some Observations</vt:lpstr>
      <vt:lpstr>Some Observations</vt:lpstr>
      <vt:lpstr>PowerPoint Presentation</vt:lpstr>
    </vt:vector>
  </TitlesOfParts>
  <Company>MASA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Pleasant Hill R-III School District</dc:title>
  <dc:creator>Roger Kurtz</dc:creator>
  <cp:lastModifiedBy>Roger Kurtz</cp:lastModifiedBy>
  <cp:revision>34</cp:revision>
  <cp:lastPrinted>2016-10-04T21:30:39Z</cp:lastPrinted>
  <dcterms:created xsi:type="dcterms:W3CDTF">2016-10-04T13:40:42Z</dcterms:created>
  <dcterms:modified xsi:type="dcterms:W3CDTF">2016-10-07T16:42:36Z</dcterms:modified>
</cp:coreProperties>
</file>